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3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4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5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6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7"/>
  </p:notesMasterIdLst>
  <p:handoutMasterIdLst>
    <p:handoutMasterId r:id="rId28"/>
  </p:handoutMasterIdLst>
  <p:sldIdLst>
    <p:sldId id="293" r:id="rId5"/>
    <p:sldId id="322" r:id="rId6"/>
    <p:sldId id="10549" r:id="rId7"/>
    <p:sldId id="316" r:id="rId8"/>
    <p:sldId id="10550" r:id="rId9"/>
    <p:sldId id="311" r:id="rId10"/>
    <p:sldId id="10548" r:id="rId11"/>
    <p:sldId id="10551" r:id="rId12"/>
    <p:sldId id="326" r:id="rId13"/>
    <p:sldId id="10552" r:id="rId14"/>
    <p:sldId id="10553" r:id="rId15"/>
    <p:sldId id="314" r:id="rId16"/>
    <p:sldId id="313" r:id="rId17"/>
    <p:sldId id="276" r:id="rId18"/>
    <p:sldId id="10554" r:id="rId19"/>
    <p:sldId id="320" r:id="rId20"/>
    <p:sldId id="10547" r:id="rId21"/>
    <p:sldId id="10555" r:id="rId22"/>
    <p:sldId id="325" r:id="rId23"/>
    <p:sldId id="10557" r:id="rId24"/>
    <p:sldId id="321" r:id="rId25"/>
    <p:sldId id="10558" r:id="rId26"/>
  </p:sldIdLst>
  <p:sldSz cx="12192000" cy="6858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" userDrawn="1">
          <p15:clr>
            <a:srgbClr val="A4A3A4"/>
          </p15:clr>
        </p15:guide>
        <p15:guide id="2" pos="380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9172B45-3463-754B-43C0-26458D1A106B}" name="Mark Galauner" initials="MG" userId="S::mgalauner@cfigroup.com::dc532a81-c4ef-49bf-a711-16dba377908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88CD"/>
    <a:srgbClr val="ED008C"/>
    <a:srgbClr val="F8CBDB"/>
    <a:srgbClr val="E85424"/>
    <a:srgbClr val="CCD9EB"/>
    <a:srgbClr val="F47B20"/>
    <a:srgbClr val="711371"/>
    <a:srgbClr val="E6E6E6"/>
    <a:srgbClr val="682565"/>
    <a:srgbClr val="566B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3ED946-A3E0-43FE-AEF8-471DCAC8256B}" v="8" dt="2024-10-21T19:52:18.1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91" autoAdjust="0"/>
    <p:restoredTop sz="95441" autoAdjust="0"/>
  </p:normalViewPr>
  <p:slideViewPr>
    <p:cSldViewPr snapToGrid="0" snapToObjects="1" showGuides="1">
      <p:cViewPr varScale="1">
        <p:scale>
          <a:sx n="95" d="100"/>
          <a:sy n="95" d="100"/>
        </p:scale>
        <p:origin x="222" y="78"/>
      </p:cViewPr>
      <p:guideLst>
        <p:guide orient="horz" pos="312"/>
        <p:guide pos="38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1" d="100"/>
          <a:sy n="81" d="100"/>
        </p:scale>
        <p:origin x="3780" y="9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Galauner\AppData\Local\Microsoft\Windows\INetCache\Content.Outlook\J4KD56P2\ACSI%20Bank%20scores%2022-24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\\fs-091ec253d0fd97631.cfigroup.local\share\apps\apps\CU%20Benchmark\CU%20Leadership\VEgas%20Bank%20and%20CU%20ACSI%20charts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Galauner\AppData\Local\Microsoft\Windows\INetCache\Content.Outlook\J4KD56P2\ACSI%20Bank%20scores%2022-24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Galauner\AppData\Local\Microsoft\Windows\INetCache\Content.Outlook\J4KD56P2\ACSI%20Bank%20scores%2022-24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Galauner\AppData\Local\Microsoft\Windows\INetCache\Content.Outlook\J4KD56P2\ACSI%20Bank%20scores%2022-24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Galauner\AppData\Local\Microsoft\Windows\INetCache\Content.Outlook\J4KD56P2\ACSI%20Bank%20scores%2022-24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Galauner\AppData\Local\Microsoft\Windows\INetCache\Content.Outlook\J4KD56P2\ACSI%20Bank%20scores%2022-24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Galauner\AppData\Local\Microsoft\Windows\INetCache\Content.Outlook\J4KD56P2\ACSI%20Bank%20scores%2022-24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Chart!$A$3</c:f>
              <c:strCache>
                <c:ptCount val="1"/>
                <c:pt idx="0">
                  <c:v>Credit Union</c:v>
                </c:pt>
              </c:strCache>
            </c:strRef>
          </c:tx>
          <c:spPr>
            <a:ln w="28575" cap="rnd">
              <a:solidFill>
                <a:srgbClr val="2688CD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numRef>
              <c:f>Chart!$B$2:$I$2</c:f>
              <c:numCache>
                <c:formatCode>0</c:formatCode>
                <c:ptCount val="8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</c:numCache>
            </c:numRef>
          </c:cat>
          <c:val>
            <c:numRef>
              <c:f>Chart!$B$3:$I$3</c:f>
              <c:numCache>
                <c:formatCode>0</c:formatCode>
                <c:ptCount val="8"/>
                <c:pt idx="0">
                  <c:v>82</c:v>
                </c:pt>
                <c:pt idx="1">
                  <c:v>81</c:v>
                </c:pt>
                <c:pt idx="2">
                  <c:v>78</c:v>
                </c:pt>
                <c:pt idx="3">
                  <c:v>76</c:v>
                </c:pt>
                <c:pt idx="4">
                  <c:v>75</c:v>
                </c:pt>
                <c:pt idx="5">
                  <c:v>77</c:v>
                </c:pt>
                <c:pt idx="6">
                  <c:v>80</c:v>
                </c:pt>
                <c:pt idx="7">
                  <c:v>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D26-45F0-AF01-D6D4C113E77C}"/>
            </c:ext>
          </c:extLst>
        </c:ser>
        <c:ser>
          <c:idx val="1"/>
          <c:order val="1"/>
          <c:tx>
            <c:strRef>
              <c:f>Chart!$A$4</c:f>
              <c:strCache>
                <c:ptCount val="1"/>
                <c:pt idx="0">
                  <c:v>Banks</c:v>
                </c:pt>
              </c:strCache>
            </c:strRef>
          </c:tx>
          <c:spPr>
            <a:ln w="28575" cap="rnd">
              <a:solidFill>
                <a:srgbClr val="ED008C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numRef>
              <c:f>Chart!$B$2:$I$2</c:f>
              <c:numCache>
                <c:formatCode>0</c:formatCode>
                <c:ptCount val="8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</c:numCache>
            </c:numRef>
          </c:cat>
          <c:val>
            <c:numRef>
              <c:f>Chart!$B$4:$I$4</c:f>
              <c:numCache>
                <c:formatCode>0</c:formatCode>
                <c:ptCount val="8"/>
                <c:pt idx="0">
                  <c:v>79</c:v>
                </c:pt>
                <c:pt idx="1">
                  <c:v>79</c:v>
                </c:pt>
                <c:pt idx="2">
                  <c:v>78</c:v>
                </c:pt>
                <c:pt idx="3">
                  <c:v>76</c:v>
                </c:pt>
                <c:pt idx="4">
                  <c:v>76</c:v>
                </c:pt>
                <c:pt idx="5">
                  <c:v>79</c:v>
                </c:pt>
                <c:pt idx="6">
                  <c:v>81</c:v>
                </c:pt>
                <c:pt idx="7">
                  <c:v>80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D26-45F0-AF01-D6D4C113E77C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072079456"/>
        <c:axId val="1072081856"/>
      </c:lineChart>
      <c:catAx>
        <c:axId val="1072079456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2081856"/>
        <c:crosses val="autoZero"/>
        <c:auto val="1"/>
        <c:lblAlgn val="ctr"/>
        <c:lblOffset val="100"/>
        <c:noMultiLvlLbl val="0"/>
      </c:catAx>
      <c:valAx>
        <c:axId val="1072081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2079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159823772028498"/>
          <c:y val="1.4954693163354581E-2"/>
          <c:w val="0.61970033511583511"/>
          <c:h val="0.7060924904639228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Qtr 1, 2022</c:v>
                </c:pt>
              </c:strCache>
            </c:strRef>
          </c:tx>
          <c:dPt>
            <c:idx val="0"/>
            <c:bubble3D val="0"/>
            <c:spPr>
              <a:solidFill>
                <a:srgbClr val="2688C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C4D-4C07-92B5-B6918FFCF214}"/>
              </c:ext>
            </c:extLst>
          </c:dPt>
          <c:dPt>
            <c:idx val="1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C4D-4C07-92B5-B6918FFCF214}"/>
              </c:ext>
            </c:extLst>
          </c:dPt>
          <c:cat>
            <c:strRef>
              <c:f>Sheet1!$A$2:$A$3</c:f>
              <c:strCache>
                <c:ptCount val="2"/>
                <c:pt idx="0">
                  <c:v>Had a problem</c:v>
                </c:pt>
                <c:pt idx="1">
                  <c:v>Did not have a problem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7.0000000000000007E-2</c:v>
                </c:pt>
                <c:pt idx="1">
                  <c:v>0.93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C4D-4C07-92B5-B6918FFCF2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3161792275965521E-2"/>
          <c:y val="0.81280996125484317"/>
          <c:w val="0.80706239845019367"/>
          <c:h val="7.607892763404575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151295951689925"/>
          <c:y val="4.2119306270249665E-2"/>
          <c:w val="0.58778553927010124"/>
          <c:h val="0.75259211882173183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2"/>
            </a:solidFill>
          </c:spPr>
          <c:dPt>
            <c:idx val="0"/>
            <c:bubble3D val="0"/>
            <c:spPr>
              <a:solidFill>
                <a:srgbClr val="2688C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ED0-4E37-93C6-1BB247E4CA28}"/>
              </c:ext>
            </c:extLst>
          </c:dPt>
          <c:dPt>
            <c:idx val="1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ED0-4E37-93C6-1BB247E4CA28}"/>
              </c:ext>
            </c:extLst>
          </c:dPt>
          <c:cat>
            <c:strRef>
              <c:f>Sheet1!$A$2:$A$3</c:f>
              <c:strCache>
                <c:ptCount val="2"/>
                <c:pt idx="0">
                  <c:v>Resolved to satisfaction</c:v>
                </c:pt>
                <c:pt idx="1">
                  <c:v>Not resolved to satisfaction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0.46</c:v>
                </c:pt>
                <c:pt idx="1">
                  <c:v>0.54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ED0-4E37-93C6-1BB247E4CA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7183681624975276E-2"/>
          <c:y val="0.83930026197375096"/>
          <c:w val="0.89999994954245099"/>
          <c:h val="7.865123896463839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023973463576532E-2"/>
          <c:y val="5.2228122669827737E-2"/>
          <c:w val="0.92873138317241732"/>
          <c:h val="0.705616073647783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'Both by Year'!$A$27</c:f>
              <c:strCache>
                <c:ptCount val="1"/>
                <c:pt idx="0">
                  <c:v>High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076-4723-B298-26BB5426576E}"/>
              </c:ext>
            </c:extLst>
          </c:dPt>
          <c:cat>
            <c:strRef>
              <c:f>'Both by Year'!$B$26</c:f>
              <c:strCache>
                <c:ptCount val="1"/>
                <c:pt idx="0">
                  <c:v>MSI</c:v>
                </c:pt>
              </c:strCache>
            </c:strRef>
          </c:cat>
          <c:val>
            <c:numRef>
              <c:f>'Both by Year'!$B$27</c:f>
              <c:numCache>
                <c:formatCode>0</c:formatCode>
                <c:ptCount val="1"/>
                <c:pt idx="0">
                  <c:v>96.435299428227509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76-4723-B298-26BB5426576E}"/>
            </c:ext>
          </c:extLst>
        </c:ser>
        <c:ser>
          <c:idx val="1"/>
          <c:order val="1"/>
          <c:tx>
            <c:strRef>
              <c:f>'Both by Year'!$A$28</c:f>
              <c:strCache>
                <c:ptCount val="1"/>
                <c:pt idx="0">
                  <c:v>Medium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'Both by Year'!$B$26</c:f>
              <c:strCache>
                <c:ptCount val="1"/>
                <c:pt idx="0">
                  <c:v>MSI</c:v>
                </c:pt>
              </c:strCache>
            </c:strRef>
          </c:cat>
          <c:val>
            <c:numRef>
              <c:f>'Both by Year'!$B$28</c:f>
              <c:numCache>
                <c:formatCode>0</c:formatCode>
                <c:ptCount val="1"/>
                <c:pt idx="0">
                  <c:v>84.301054018445328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076-4723-B298-26BB5426576E}"/>
            </c:ext>
          </c:extLst>
        </c:ser>
        <c:ser>
          <c:idx val="2"/>
          <c:order val="2"/>
          <c:tx>
            <c:strRef>
              <c:f>'Both by Year'!$A$29</c:f>
              <c:strCache>
                <c:ptCount val="1"/>
                <c:pt idx="0">
                  <c:v>Low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'Both by Year'!$B$26</c:f>
              <c:strCache>
                <c:ptCount val="1"/>
                <c:pt idx="0">
                  <c:v>MSI</c:v>
                </c:pt>
              </c:strCache>
            </c:strRef>
          </c:cat>
          <c:val>
            <c:numRef>
              <c:f>'Both by Year'!$B$29</c:f>
              <c:numCache>
                <c:formatCode>0</c:formatCode>
                <c:ptCount val="1"/>
                <c:pt idx="0">
                  <c:v>58.319880418535128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076-4723-B298-26BB5426576E}"/>
            </c:ext>
          </c:extLst>
        </c:ser>
        <c:ser>
          <c:idx val="3"/>
          <c:order val="3"/>
          <c:tx>
            <c:strRef>
              <c:f>'Both by Year'!$A$30</c:f>
              <c:strCache>
                <c:ptCount val="1"/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'Both by Year'!$B$26</c:f>
              <c:strCache>
                <c:ptCount val="1"/>
                <c:pt idx="0">
                  <c:v>MSI</c:v>
                </c:pt>
              </c:strCache>
            </c:strRef>
          </c:cat>
          <c:val>
            <c:numRef>
              <c:f>'Both by Year'!$B$30</c:f>
              <c:numCache>
                <c:formatCode>0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3-D076-4723-B298-26BB5426576E}"/>
            </c:ext>
          </c:extLst>
        </c:ser>
        <c:ser>
          <c:idx val="4"/>
          <c:order val="4"/>
          <c:tx>
            <c:strRef>
              <c:f>'Both by Year'!$A$31</c:f>
              <c:strCache>
                <c:ptCount val="1"/>
                <c:pt idx="0">
                  <c:v>Overall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'Both by Year'!$B$26</c:f>
              <c:strCache>
                <c:ptCount val="1"/>
                <c:pt idx="0">
                  <c:v>MSI</c:v>
                </c:pt>
              </c:strCache>
            </c:strRef>
          </c:cat>
          <c:val>
            <c:numRef>
              <c:f>'Both by Year'!$B$31</c:f>
              <c:numCache>
                <c:formatCode>0</c:formatCode>
                <c:ptCount val="1"/>
                <c:pt idx="0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076-4723-B298-26BB542657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10"/>
        <c:axId val="739035360"/>
        <c:axId val="739038720"/>
      </c:barChart>
      <c:catAx>
        <c:axId val="739035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9038720"/>
        <c:crosses val="autoZero"/>
        <c:auto val="1"/>
        <c:lblAlgn val="ctr"/>
        <c:lblOffset val="100"/>
        <c:noMultiLvlLbl val="0"/>
      </c:catAx>
      <c:valAx>
        <c:axId val="739038720"/>
        <c:scaling>
          <c:orientation val="minMax"/>
          <c:max val="100"/>
          <c:min val="3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9035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443853174867451E-2"/>
          <c:y val="4.1021237960472204E-2"/>
          <c:w val="0.92175579579846234"/>
          <c:h val="0.7282617593171673"/>
        </c:manualLayout>
      </c:layout>
      <c:lineChart>
        <c:grouping val="standard"/>
        <c:varyColors val="0"/>
        <c:ser>
          <c:idx val="0"/>
          <c:order val="0"/>
          <c:tx>
            <c:strRef>
              <c:f>Chart!$A$27</c:f>
              <c:strCache>
                <c:ptCount val="1"/>
                <c:pt idx="0">
                  <c:v>Credit Union</c:v>
                </c:pt>
              </c:strCache>
            </c:strRef>
          </c:tx>
          <c:spPr>
            <a:ln w="28575" cap="rnd">
              <a:solidFill>
                <a:srgbClr val="2688CD"/>
              </a:solidFill>
              <a:round/>
            </a:ln>
            <a:effectLst/>
          </c:spPr>
          <c:marker>
            <c:symbol val="none"/>
          </c:marker>
          <c:cat>
            <c:numRef>
              <c:f>Chart!$B$26:$I$26</c:f>
              <c:numCache>
                <c:formatCode>0</c:formatCode>
                <c:ptCount val="8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</c:numCache>
            </c:numRef>
          </c:cat>
          <c:val>
            <c:numRef>
              <c:f>Chart!$B$27:$I$27</c:f>
              <c:numCache>
                <c:formatCode>0</c:formatCode>
                <c:ptCount val="8"/>
                <c:pt idx="0">
                  <c:v>78</c:v>
                </c:pt>
                <c:pt idx="1">
                  <c:v>77</c:v>
                </c:pt>
                <c:pt idx="2">
                  <c:v>75</c:v>
                </c:pt>
                <c:pt idx="3">
                  <c:v>74</c:v>
                </c:pt>
                <c:pt idx="4">
                  <c:v>71</c:v>
                </c:pt>
                <c:pt idx="5">
                  <c:v>73</c:v>
                </c:pt>
                <c:pt idx="6">
                  <c:v>78</c:v>
                </c:pt>
                <c:pt idx="7">
                  <c:v>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C2F-4A49-BBD4-A7BA68F37B4B}"/>
            </c:ext>
          </c:extLst>
        </c:ser>
        <c:ser>
          <c:idx val="1"/>
          <c:order val="1"/>
          <c:tx>
            <c:strRef>
              <c:f>Chart!$A$28</c:f>
              <c:strCache>
                <c:ptCount val="1"/>
                <c:pt idx="0">
                  <c:v>Banks</c:v>
                </c:pt>
              </c:strCache>
            </c:strRef>
          </c:tx>
          <c:spPr>
            <a:ln w="28575" cap="rnd">
              <a:solidFill>
                <a:srgbClr val="ED008C"/>
              </a:solidFill>
              <a:round/>
            </a:ln>
            <a:effectLst/>
          </c:spPr>
          <c:marker>
            <c:symbol val="none"/>
          </c:marker>
          <c:cat>
            <c:numRef>
              <c:f>Chart!$B$26:$I$26</c:f>
              <c:numCache>
                <c:formatCode>0</c:formatCode>
                <c:ptCount val="8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</c:numCache>
            </c:numRef>
          </c:cat>
          <c:val>
            <c:numRef>
              <c:f>Chart!$B$28:$I$28</c:f>
              <c:numCache>
                <c:formatCode>0</c:formatCode>
                <c:ptCount val="8"/>
                <c:pt idx="0">
                  <c:v>76</c:v>
                </c:pt>
                <c:pt idx="1">
                  <c:v>76</c:v>
                </c:pt>
                <c:pt idx="2">
                  <c:v>75</c:v>
                </c:pt>
                <c:pt idx="3">
                  <c:v>74</c:v>
                </c:pt>
                <c:pt idx="4">
                  <c:v>75</c:v>
                </c:pt>
                <c:pt idx="5">
                  <c:v>76</c:v>
                </c:pt>
                <c:pt idx="6">
                  <c:v>77</c:v>
                </c:pt>
                <c:pt idx="7">
                  <c:v>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C2F-4A49-BBD4-A7BA68F37B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79848240"/>
        <c:axId val="1079849200"/>
      </c:lineChart>
      <c:catAx>
        <c:axId val="1079848240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9849200"/>
        <c:crosses val="autoZero"/>
        <c:auto val="1"/>
        <c:lblAlgn val="ctr"/>
        <c:lblOffset val="100"/>
        <c:noMultiLvlLbl val="0"/>
      </c:catAx>
      <c:valAx>
        <c:axId val="1079849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98482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 baseline="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CSR Quality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Chart!$A$7</c:f>
              <c:strCache>
                <c:ptCount val="1"/>
                <c:pt idx="0">
                  <c:v>Credit Union</c:v>
                </c:pt>
              </c:strCache>
            </c:strRef>
          </c:tx>
          <c:spPr>
            <a:ln w="28575" cap="rnd">
              <a:solidFill>
                <a:srgbClr val="2688CD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numRef>
              <c:f>Chart!$B$6:$I$6</c:f>
              <c:numCache>
                <c:formatCode>0</c:formatCode>
                <c:ptCount val="8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</c:numCache>
            </c:numRef>
          </c:cat>
          <c:val>
            <c:numRef>
              <c:f>Chart!$B$7:$I$7</c:f>
              <c:numCache>
                <c:formatCode>0</c:formatCode>
                <c:ptCount val="8"/>
                <c:pt idx="0">
                  <c:v>89</c:v>
                </c:pt>
                <c:pt idx="1">
                  <c:v>88</c:v>
                </c:pt>
                <c:pt idx="2">
                  <c:v>87</c:v>
                </c:pt>
                <c:pt idx="3">
                  <c:v>84</c:v>
                </c:pt>
                <c:pt idx="4">
                  <c:v>85</c:v>
                </c:pt>
                <c:pt idx="5">
                  <c:v>88</c:v>
                </c:pt>
                <c:pt idx="6">
                  <c:v>88</c:v>
                </c:pt>
                <c:pt idx="7">
                  <c:v>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AA6-4A46-B131-CC61ACF7124E}"/>
            </c:ext>
          </c:extLst>
        </c:ser>
        <c:ser>
          <c:idx val="1"/>
          <c:order val="1"/>
          <c:tx>
            <c:strRef>
              <c:f>Chart!$A$8</c:f>
              <c:strCache>
                <c:ptCount val="1"/>
                <c:pt idx="0">
                  <c:v>Banks</c:v>
                </c:pt>
              </c:strCache>
            </c:strRef>
          </c:tx>
          <c:spPr>
            <a:ln w="28575" cap="rnd">
              <a:solidFill>
                <a:srgbClr val="ED008C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numRef>
              <c:f>Chart!$B$6:$I$6</c:f>
              <c:numCache>
                <c:formatCode>0</c:formatCode>
                <c:ptCount val="8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</c:numCache>
            </c:numRef>
          </c:cat>
          <c:val>
            <c:numRef>
              <c:f>Chart!$B$8:$I$8</c:f>
              <c:numCache>
                <c:formatCode>0</c:formatCode>
                <c:ptCount val="8"/>
                <c:pt idx="0">
                  <c:v>88</c:v>
                </c:pt>
                <c:pt idx="1">
                  <c:v>87</c:v>
                </c:pt>
                <c:pt idx="2">
                  <c:v>85</c:v>
                </c:pt>
                <c:pt idx="3">
                  <c:v>83</c:v>
                </c:pt>
                <c:pt idx="4">
                  <c:v>82</c:v>
                </c:pt>
                <c:pt idx="5">
                  <c:v>84</c:v>
                </c:pt>
                <c:pt idx="6">
                  <c:v>89</c:v>
                </c:pt>
                <c:pt idx="7">
                  <c:v>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AA6-4A46-B131-CC61ACF7124E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072079456"/>
        <c:axId val="1072081856"/>
      </c:lineChart>
      <c:catAx>
        <c:axId val="1072079456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2081856"/>
        <c:crosses val="autoZero"/>
        <c:auto val="1"/>
        <c:lblAlgn val="ctr"/>
        <c:lblOffset val="100"/>
        <c:noMultiLvlLbl val="0"/>
      </c:catAx>
      <c:valAx>
        <c:axId val="1072081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2079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Speed of Transaction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Chart!$A$11</c:f>
              <c:strCache>
                <c:ptCount val="1"/>
                <c:pt idx="0">
                  <c:v>Credit Union</c:v>
                </c:pt>
              </c:strCache>
            </c:strRef>
          </c:tx>
          <c:spPr>
            <a:ln w="28575" cap="rnd">
              <a:solidFill>
                <a:srgbClr val="2688CD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numRef>
              <c:f>Chart!$B$10:$I$10</c:f>
              <c:numCache>
                <c:formatCode>0</c:formatCode>
                <c:ptCount val="8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</c:numCache>
            </c:numRef>
          </c:cat>
          <c:val>
            <c:numRef>
              <c:f>Chart!$B$11:$I$11</c:f>
              <c:numCache>
                <c:formatCode>0</c:formatCode>
                <c:ptCount val="8"/>
                <c:pt idx="0">
                  <c:v>87</c:v>
                </c:pt>
                <c:pt idx="1">
                  <c:v>87</c:v>
                </c:pt>
                <c:pt idx="2">
                  <c:v>84</c:v>
                </c:pt>
                <c:pt idx="3">
                  <c:v>83</c:v>
                </c:pt>
                <c:pt idx="4">
                  <c:v>84</c:v>
                </c:pt>
                <c:pt idx="5">
                  <c:v>87</c:v>
                </c:pt>
                <c:pt idx="6">
                  <c:v>87</c:v>
                </c:pt>
                <c:pt idx="7">
                  <c:v>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7D9-4F4B-9F99-B52699B8B8B1}"/>
            </c:ext>
          </c:extLst>
        </c:ser>
        <c:ser>
          <c:idx val="1"/>
          <c:order val="1"/>
          <c:tx>
            <c:strRef>
              <c:f>Chart!$A$12</c:f>
              <c:strCache>
                <c:ptCount val="1"/>
                <c:pt idx="0">
                  <c:v>Banks</c:v>
                </c:pt>
              </c:strCache>
            </c:strRef>
          </c:tx>
          <c:spPr>
            <a:ln w="28575" cap="rnd">
              <a:solidFill>
                <a:srgbClr val="ED008C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numRef>
              <c:f>Chart!$B$10:$I$10</c:f>
              <c:numCache>
                <c:formatCode>0</c:formatCode>
                <c:ptCount val="8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</c:numCache>
            </c:numRef>
          </c:cat>
          <c:val>
            <c:numRef>
              <c:f>Chart!$B$12:$I$12</c:f>
              <c:numCache>
                <c:formatCode>0</c:formatCode>
                <c:ptCount val="8"/>
                <c:pt idx="0">
                  <c:v>85</c:v>
                </c:pt>
                <c:pt idx="1">
                  <c:v>84</c:v>
                </c:pt>
                <c:pt idx="2">
                  <c:v>84</c:v>
                </c:pt>
                <c:pt idx="3">
                  <c:v>81</c:v>
                </c:pt>
                <c:pt idx="4">
                  <c:v>81</c:v>
                </c:pt>
                <c:pt idx="5">
                  <c:v>83</c:v>
                </c:pt>
                <c:pt idx="6">
                  <c:v>87</c:v>
                </c:pt>
                <c:pt idx="7">
                  <c:v>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7D9-4F4B-9F99-B52699B8B8B1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072079456"/>
        <c:axId val="1072081856"/>
      </c:lineChart>
      <c:catAx>
        <c:axId val="1072079456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2081856"/>
        <c:crosses val="autoZero"/>
        <c:auto val="1"/>
        <c:lblAlgn val="ctr"/>
        <c:lblOffset val="100"/>
        <c:noMultiLvlLbl val="0"/>
      </c:catAx>
      <c:valAx>
        <c:axId val="1072081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2079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Branch Locations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Chart!$A$15</c:f>
              <c:strCache>
                <c:ptCount val="1"/>
                <c:pt idx="0">
                  <c:v>Credit Union</c:v>
                </c:pt>
              </c:strCache>
            </c:strRef>
          </c:tx>
          <c:spPr>
            <a:ln w="28575" cap="rnd">
              <a:solidFill>
                <a:srgbClr val="2688CD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numRef>
              <c:f>Chart!$B$14:$I$14</c:f>
              <c:numCache>
                <c:formatCode>0</c:formatCode>
                <c:ptCount val="8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</c:numCache>
            </c:numRef>
          </c:cat>
          <c:val>
            <c:numRef>
              <c:f>Chart!$B$15:$I$15</c:f>
              <c:numCache>
                <c:formatCode>0</c:formatCode>
                <c:ptCount val="8"/>
                <c:pt idx="0">
                  <c:v>71</c:v>
                </c:pt>
                <c:pt idx="1">
                  <c:v>69</c:v>
                </c:pt>
                <c:pt idx="2">
                  <c:v>69</c:v>
                </c:pt>
                <c:pt idx="3">
                  <c:v>68</c:v>
                </c:pt>
                <c:pt idx="4">
                  <c:v>67</c:v>
                </c:pt>
                <c:pt idx="5">
                  <c:v>69</c:v>
                </c:pt>
                <c:pt idx="6">
                  <c:v>76</c:v>
                </c:pt>
                <c:pt idx="7">
                  <c:v>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D4C-4395-BAA1-F71C50DA4232}"/>
            </c:ext>
          </c:extLst>
        </c:ser>
        <c:ser>
          <c:idx val="1"/>
          <c:order val="1"/>
          <c:tx>
            <c:strRef>
              <c:f>Chart!$A$16</c:f>
              <c:strCache>
                <c:ptCount val="1"/>
                <c:pt idx="0">
                  <c:v>Banks</c:v>
                </c:pt>
              </c:strCache>
            </c:strRef>
          </c:tx>
          <c:spPr>
            <a:ln w="28575" cap="rnd">
              <a:solidFill>
                <a:srgbClr val="ED008C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numRef>
              <c:f>Chart!$B$14:$I$14</c:f>
              <c:numCache>
                <c:formatCode>0</c:formatCode>
                <c:ptCount val="8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</c:numCache>
            </c:numRef>
          </c:cat>
          <c:val>
            <c:numRef>
              <c:f>Chart!$B$16:$I$16</c:f>
              <c:numCache>
                <c:formatCode>0</c:formatCode>
                <c:ptCount val="8"/>
                <c:pt idx="0">
                  <c:v>76</c:v>
                </c:pt>
                <c:pt idx="1">
                  <c:v>74</c:v>
                </c:pt>
                <c:pt idx="2">
                  <c:v>74</c:v>
                </c:pt>
                <c:pt idx="3">
                  <c:v>73</c:v>
                </c:pt>
                <c:pt idx="4">
                  <c:v>72</c:v>
                </c:pt>
                <c:pt idx="5">
                  <c:v>72</c:v>
                </c:pt>
                <c:pt idx="6">
                  <c:v>76</c:v>
                </c:pt>
                <c:pt idx="7">
                  <c:v>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D4C-4395-BAA1-F71C50DA4232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072079456"/>
        <c:axId val="1072081856"/>
      </c:lineChart>
      <c:catAx>
        <c:axId val="1072079456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2081856"/>
        <c:crosses val="autoZero"/>
        <c:auto val="1"/>
        <c:lblAlgn val="ctr"/>
        <c:lblOffset val="100"/>
        <c:noMultiLvlLbl val="0"/>
      </c:catAx>
      <c:valAx>
        <c:axId val="1072081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2079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ATM Locations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Chart!$A$19</c:f>
              <c:strCache>
                <c:ptCount val="1"/>
                <c:pt idx="0">
                  <c:v>Credit Union</c:v>
                </c:pt>
              </c:strCache>
            </c:strRef>
          </c:tx>
          <c:spPr>
            <a:ln w="28575" cap="rnd">
              <a:solidFill>
                <a:srgbClr val="2688CD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numRef>
              <c:f>Chart!$B$18:$I$18</c:f>
              <c:numCache>
                <c:formatCode>0</c:formatCode>
                <c:ptCount val="8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</c:numCache>
            </c:numRef>
          </c:cat>
          <c:val>
            <c:numRef>
              <c:f>Chart!$B$19:$I$19</c:f>
              <c:numCache>
                <c:formatCode>0</c:formatCode>
                <c:ptCount val="8"/>
                <c:pt idx="0">
                  <c:v>70</c:v>
                </c:pt>
                <c:pt idx="1">
                  <c:v>70</c:v>
                </c:pt>
                <c:pt idx="2">
                  <c:v>69</c:v>
                </c:pt>
                <c:pt idx="3">
                  <c:v>68</c:v>
                </c:pt>
                <c:pt idx="4">
                  <c:v>67</c:v>
                </c:pt>
                <c:pt idx="5">
                  <c:v>70</c:v>
                </c:pt>
                <c:pt idx="6">
                  <c:v>78</c:v>
                </c:pt>
                <c:pt idx="7">
                  <c:v>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201-4DE8-8E51-88A20E2373D6}"/>
            </c:ext>
          </c:extLst>
        </c:ser>
        <c:ser>
          <c:idx val="1"/>
          <c:order val="1"/>
          <c:tx>
            <c:strRef>
              <c:f>Chart!$A$20</c:f>
              <c:strCache>
                <c:ptCount val="1"/>
                <c:pt idx="0">
                  <c:v>Banks</c:v>
                </c:pt>
              </c:strCache>
            </c:strRef>
          </c:tx>
          <c:spPr>
            <a:ln w="28575" cap="rnd">
              <a:solidFill>
                <a:srgbClr val="ED008C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numRef>
              <c:f>Chart!$B$18:$I$18</c:f>
              <c:numCache>
                <c:formatCode>0</c:formatCode>
                <c:ptCount val="8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</c:numCache>
            </c:numRef>
          </c:cat>
          <c:val>
            <c:numRef>
              <c:f>Chart!$B$20:$I$20</c:f>
              <c:numCache>
                <c:formatCode>0</c:formatCode>
                <c:ptCount val="8"/>
                <c:pt idx="0">
                  <c:v>75</c:v>
                </c:pt>
                <c:pt idx="1">
                  <c:v>74</c:v>
                </c:pt>
                <c:pt idx="2">
                  <c:v>74</c:v>
                </c:pt>
                <c:pt idx="3">
                  <c:v>73</c:v>
                </c:pt>
                <c:pt idx="4">
                  <c:v>73</c:v>
                </c:pt>
                <c:pt idx="5">
                  <c:v>74</c:v>
                </c:pt>
                <c:pt idx="6">
                  <c:v>78</c:v>
                </c:pt>
                <c:pt idx="7">
                  <c:v>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201-4DE8-8E51-88A20E2373D6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072079456"/>
        <c:axId val="1072081856"/>
      </c:lineChart>
      <c:catAx>
        <c:axId val="1072079456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2081856"/>
        <c:crosses val="autoZero"/>
        <c:auto val="1"/>
        <c:lblAlgn val="ctr"/>
        <c:lblOffset val="100"/>
        <c:noMultiLvlLbl val="0"/>
      </c:catAx>
      <c:valAx>
        <c:axId val="1072081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2079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/>
                </a:solidFill>
                <a:latin typeface="Arial Nova" panose="020B0504020202020204" pitchFamily="34" charset="0"/>
                <a:ea typeface="+mn-ea"/>
                <a:cs typeface="+mn-cs"/>
              </a:defRPr>
            </a:pPr>
            <a:r>
              <a:rPr lang="en-US" sz="1800" dirty="0">
                <a:solidFill>
                  <a:schemeClr val="tx1"/>
                </a:solidFill>
                <a:latin typeface="Arial Nova" panose="020B0504020202020204" pitchFamily="34" charset="0"/>
              </a:rPr>
              <a:t>MSI</a:t>
            </a:r>
          </a:p>
        </c:rich>
      </c:tx>
      <c:layout>
        <c:manualLayout>
          <c:xMode val="edge"/>
          <c:yMode val="edge"/>
          <c:x val="0.44556533439737839"/>
          <c:y val="1.372924982442055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/>
              </a:solidFill>
              <a:latin typeface="Arial Nova" panose="020B0504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606504317663991"/>
          <c:y val="0.14244547127541848"/>
          <c:w val="0.79135967574914912"/>
          <c:h val="0.833303124179082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CSI</c:v>
                </c:pt>
              </c:strCache>
            </c:strRef>
          </c:tx>
          <c:dPt>
            <c:idx val="0"/>
            <c:bubble3D val="0"/>
            <c:spPr>
              <a:solidFill>
                <a:srgbClr val="2688C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BD7-4E72-9BD1-B3FCE3F3E997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BD7-4E72-9BD1-B3FCE3F3E997}"/>
              </c:ext>
            </c:extLst>
          </c:dPt>
          <c:dPt>
            <c:idx val="2"/>
            <c:bubble3D val="0"/>
            <c:spPr>
              <a:noFill/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BD7-4E72-9BD1-B3FCE3F3E997}"/>
              </c:ext>
            </c:extLst>
          </c:dPt>
          <c:dLbls>
            <c:delete val="1"/>
          </c:dLbls>
          <c:val>
            <c:numRef>
              <c:f>Sheet1!$B$2:$B$4</c:f>
              <c:numCache>
                <c:formatCode>General</c:formatCode>
                <c:ptCount val="3"/>
                <c:pt idx="0">
                  <c:v>79</c:v>
                </c:pt>
                <c:pt idx="1">
                  <c:v>21</c:v>
                </c:pt>
                <c:pt idx="2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BD7-4E72-9BD1-B3FCE3F3E99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270"/>
        <c:holeSize val="48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/>
                </a:solidFill>
                <a:latin typeface="Arial Nova" panose="020B0504020202020204" pitchFamily="34" charset="0"/>
                <a:ea typeface="+mn-ea"/>
                <a:cs typeface="+mn-cs"/>
              </a:defRPr>
            </a:pPr>
            <a:r>
              <a:rPr lang="en-US" sz="1800" dirty="0">
                <a:solidFill>
                  <a:schemeClr val="tx1"/>
                </a:solidFill>
                <a:latin typeface="Arial Nova" panose="020B0504020202020204" pitchFamily="34" charset="0"/>
              </a:rPr>
              <a:t>MSI</a:t>
            </a:r>
          </a:p>
        </c:rich>
      </c:tx>
      <c:layout>
        <c:manualLayout>
          <c:xMode val="edge"/>
          <c:yMode val="edge"/>
          <c:x val="0.44556533439737839"/>
          <c:y val="1.372924982442055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/>
              </a:solidFill>
              <a:latin typeface="Arial Nova" panose="020B0504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606504317663991"/>
          <c:y val="0.14244547127541848"/>
          <c:w val="0.79135967574914912"/>
          <c:h val="0.833303124179082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CSI</c:v>
                </c:pt>
              </c:strCache>
            </c:strRef>
          </c:tx>
          <c:dPt>
            <c:idx val="0"/>
            <c:bubble3D val="0"/>
            <c:spPr>
              <a:solidFill>
                <a:srgbClr val="2688C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BD7-4E72-9BD1-B3FCE3F3E997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BD7-4E72-9BD1-B3FCE3F3E997}"/>
              </c:ext>
            </c:extLst>
          </c:dPt>
          <c:dPt>
            <c:idx val="2"/>
            <c:bubble3D val="0"/>
            <c:spPr>
              <a:noFill/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BD7-4E72-9BD1-B3FCE3F3E997}"/>
              </c:ext>
            </c:extLst>
          </c:dPt>
          <c:dLbls>
            <c:delete val="1"/>
          </c:dLbls>
          <c:val>
            <c:numRef>
              <c:f>Sheet1!$B$2:$B$4</c:f>
              <c:numCache>
                <c:formatCode>General</c:formatCode>
                <c:ptCount val="3"/>
                <c:pt idx="0">
                  <c:v>73</c:v>
                </c:pt>
                <c:pt idx="1">
                  <c:v>27</c:v>
                </c:pt>
                <c:pt idx="2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BD7-4E72-9BD1-B3FCE3F3E99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270"/>
        <c:holeSize val="48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/>
                </a:solidFill>
                <a:latin typeface="Arial Nova" panose="020B0504020202020204" pitchFamily="34" charset="0"/>
                <a:ea typeface="+mn-ea"/>
                <a:cs typeface="+mn-cs"/>
              </a:defRPr>
            </a:pPr>
            <a:r>
              <a:rPr lang="en-US" sz="1800" dirty="0">
                <a:solidFill>
                  <a:schemeClr val="tx1"/>
                </a:solidFill>
                <a:latin typeface="Arial Nova" panose="020B0504020202020204" pitchFamily="34" charset="0"/>
              </a:rPr>
              <a:t>MSI</a:t>
            </a:r>
          </a:p>
        </c:rich>
      </c:tx>
      <c:layout>
        <c:manualLayout>
          <c:xMode val="edge"/>
          <c:yMode val="edge"/>
          <c:x val="0.44556533439737839"/>
          <c:y val="1.372924982442055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/>
              </a:solidFill>
              <a:latin typeface="Arial Nova" panose="020B050402020202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606504317663991"/>
          <c:y val="0.14244547127541848"/>
          <c:w val="0.79135967574914912"/>
          <c:h val="0.8333031241790827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CSI</c:v>
                </c:pt>
              </c:strCache>
            </c:strRef>
          </c:tx>
          <c:dPt>
            <c:idx val="0"/>
            <c:bubble3D val="0"/>
            <c:spPr>
              <a:solidFill>
                <a:srgbClr val="2688CD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BD7-4E72-9BD1-B3FCE3F3E997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BD7-4E72-9BD1-B3FCE3F3E997}"/>
              </c:ext>
            </c:extLst>
          </c:dPt>
          <c:dPt>
            <c:idx val="2"/>
            <c:bubble3D val="0"/>
            <c:spPr>
              <a:noFill/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BD7-4E72-9BD1-B3FCE3F3E997}"/>
              </c:ext>
            </c:extLst>
          </c:dPt>
          <c:dLbls>
            <c:delete val="1"/>
          </c:dLbls>
          <c:val>
            <c:numRef>
              <c:f>Sheet1!$B$2:$B$4</c:f>
              <c:numCache>
                <c:formatCode>General</c:formatCode>
                <c:ptCount val="3"/>
                <c:pt idx="0">
                  <c:v>76</c:v>
                </c:pt>
                <c:pt idx="1">
                  <c:v>24</c:v>
                </c:pt>
                <c:pt idx="2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BD7-4E72-9BD1-B3FCE3F3E99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270"/>
        <c:holeSize val="48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1023973463576532E-2"/>
          <c:y val="5.2228122669827737E-2"/>
          <c:w val="0.92873138317241732"/>
          <c:h val="0.70561607364778312"/>
        </c:manualLayout>
      </c:layout>
      <c:lineChart>
        <c:grouping val="standard"/>
        <c:varyColors val="0"/>
        <c:ser>
          <c:idx val="0"/>
          <c:order val="0"/>
          <c:tx>
            <c:strRef>
              <c:f>Chart!$A$23</c:f>
              <c:strCache>
                <c:ptCount val="1"/>
                <c:pt idx="0">
                  <c:v>Credit Union</c:v>
                </c:pt>
              </c:strCache>
            </c:strRef>
          </c:tx>
          <c:spPr>
            <a:ln w="28575" cap="rnd">
              <a:solidFill>
                <a:srgbClr val="2688CD"/>
              </a:solidFill>
              <a:round/>
            </a:ln>
            <a:effectLst/>
          </c:spPr>
          <c:marker>
            <c:symbol val="none"/>
          </c:marker>
          <c:cat>
            <c:numRef>
              <c:f>Chart!$B$22:$I$22</c:f>
              <c:numCache>
                <c:formatCode>0</c:formatCode>
                <c:ptCount val="8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</c:numCache>
            </c:numRef>
          </c:cat>
          <c:val>
            <c:numRef>
              <c:f>Chart!$B$23:$I$23</c:f>
              <c:numCache>
                <c:formatCode>0</c:formatCode>
                <c:ptCount val="8"/>
                <c:pt idx="0">
                  <c:v>9</c:v>
                </c:pt>
                <c:pt idx="1">
                  <c:v>8</c:v>
                </c:pt>
                <c:pt idx="2">
                  <c:v>9</c:v>
                </c:pt>
                <c:pt idx="3">
                  <c:v>7</c:v>
                </c:pt>
                <c:pt idx="4">
                  <c:v>6</c:v>
                </c:pt>
                <c:pt idx="5">
                  <c:v>9</c:v>
                </c:pt>
                <c:pt idx="6">
                  <c:v>11</c:v>
                </c:pt>
                <c:pt idx="7">
                  <c:v>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9A7-4C35-903C-9E1929ADF671}"/>
            </c:ext>
          </c:extLst>
        </c:ser>
        <c:ser>
          <c:idx val="1"/>
          <c:order val="1"/>
          <c:tx>
            <c:strRef>
              <c:f>Chart!$A$24</c:f>
              <c:strCache>
                <c:ptCount val="1"/>
                <c:pt idx="0">
                  <c:v>Banks</c:v>
                </c:pt>
              </c:strCache>
            </c:strRef>
          </c:tx>
          <c:spPr>
            <a:ln w="28575" cap="rnd">
              <a:solidFill>
                <a:srgbClr val="ED008C"/>
              </a:solidFill>
              <a:round/>
            </a:ln>
            <a:effectLst/>
          </c:spPr>
          <c:marker>
            <c:symbol val="none"/>
          </c:marker>
          <c:cat>
            <c:numRef>
              <c:f>Chart!$B$22:$I$22</c:f>
              <c:numCache>
                <c:formatCode>0</c:formatCode>
                <c:ptCount val="8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</c:numCache>
            </c:numRef>
          </c:cat>
          <c:val>
            <c:numRef>
              <c:f>Chart!$B$24:$I$24</c:f>
              <c:numCache>
                <c:formatCode>0</c:formatCode>
                <c:ptCount val="8"/>
                <c:pt idx="0">
                  <c:v>15</c:v>
                </c:pt>
                <c:pt idx="1">
                  <c:v>15</c:v>
                </c:pt>
                <c:pt idx="2">
                  <c:v>17</c:v>
                </c:pt>
                <c:pt idx="3">
                  <c:v>19</c:v>
                </c:pt>
                <c:pt idx="4">
                  <c:v>18</c:v>
                </c:pt>
                <c:pt idx="5">
                  <c:v>17</c:v>
                </c:pt>
                <c:pt idx="6">
                  <c:v>13</c:v>
                </c:pt>
                <c:pt idx="7">
                  <c:v>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9A7-4C35-903C-9E1929ADF6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39035360"/>
        <c:axId val="739038720"/>
      </c:lineChart>
      <c:catAx>
        <c:axId val="739035360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9038720"/>
        <c:crosses val="autoZero"/>
        <c:auto val="1"/>
        <c:lblAlgn val="ctr"/>
        <c:lblOffset val="100"/>
        <c:noMultiLvlLbl val="0"/>
      </c:catAx>
      <c:valAx>
        <c:axId val="739038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9035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82234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70238" cy="481013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1"/>
            <a:ext cx="3170238" cy="481013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r">
              <a:defRPr sz="1200"/>
            </a:lvl1pPr>
          </a:lstStyle>
          <a:p>
            <a:fld id="{0FB42638-D1B3-4142-BFE4-3C3837212A64}" type="datetimeFigureOut">
              <a:rPr lang="en-US" smtClean="0"/>
              <a:t>10/28/2024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7" tIns="45714" rIns="91427" bIns="4571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9" y="4621213"/>
            <a:ext cx="5851525" cy="3779837"/>
          </a:xfrm>
          <a:prstGeom prst="rect">
            <a:avLst/>
          </a:prstGeom>
        </p:spPr>
        <p:txBody>
          <a:bodyPr vert="horz" lIns="91427" tIns="45714" rIns="91427" bIns="457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20188"/>
            <a:ext cx="3170238" cy="481012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r">
              <a:defRPr sz="1200"/>
            </a:lvl1pPr>
          </a:lstStyle>
          <a:p>
            <a:fld id="{32DD2E78-D13A-41F1-A938-3F0B363754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225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Review how Cus have traditionally scored higher overall and have excelled at personailzation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DD2E78-D13A-41F1-A938-3F0B3637541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388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Probably affected by new post covid banking practices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DD2E78-D13A-41F1-A938-3F0B3637541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2634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N=218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DD2E78-D13A-41F1-A938-3F0B3637541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3502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N-73 scores from portal  impacts from run report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DD2E78-D13A-41F1-A938-3F0B3637541F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9008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N=59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DD2E78-D13A-41F1-A938-3F0B3637541F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8163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862F0D-D2B4-4E34-884F-2967B2D512D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43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658906" y="2883316"/>
            <a:ext cx="8990176" cy="960120"/>
          </a:xfrm>
        </p:spPr>
        <p:txBody>
          <a:bodyPr anchor="b">
            <a:normAutofit/>
          </a:bodyPr>
          <a:lstStyle>
            <a:lvl1pPr algn="l">
              <a:defRPr sz="5400" b="1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1667532" y="3994014"/>
            <a:ext cx="8990176" cy="1401527"/>
          </a:xfrm>
          <a:noFill/>
        </p:spPr>
        <p:txBody>
          <a:bodyPr anchor="t">
            <a:normAutofit/>
          </a:bodyPr>
          <a:lstStyle>
            <a:lvl1pPr marL="0" indent="0">
              <a:spcAft>
                <a:spcPts val="0"/>
              </a:spcAft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409EA0A-7305-4AB7-A737-9B51D65C6246}"/>
              </a:ext>
            </a:extLst>
          </p:cNvPr>
          <p:cNvSpPr/>
          <p:nvPr userDrawn="1"/>
        </p:nvSpPr>
        <p:spPr>
          <a:xfrm>
            <a:off x="9194800" y="5706533"/>
            <a:ext cx="2810933" cy="9313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174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nalysis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FA93F-107E-4C6E-BDA2-FBD622216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294" y="0"/>
            <a:ext cx="11274551" cy="922713"/>
          </a:xfrm>
        </p:spPr>
        <p:txBody>
          <a:bodyPr anchor="ctr">
            <a:normAutofit/>
          </a:bodyPr>
          <a:lstStyle>
            <a:lvl1pPr>
              <a:defRPr sz="3600">
                <a:solidFill>
                  <a:schemeClr val="accent1"/>
                </a:solidFill>
                <a:latin typeface="Arial Nova Light" panose="020B03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DC7FB7-27D9-41DF-AC43-E69A3FEF86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3294" y="997632"/>
            <a:ext cx="11273838" cy="922714"/>
          </a:xfrm>
        </p:spPr>
        <p:txBody>
          <a:bodyPr>
            <a:noAutofit/>
          </a:bodyPr>
          <a:lstStyle>
            <a:lvl1pPr>
              <a:buClr>
                <a:schemeClr val="tx1"/>
              </a:buCl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13326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1E7D98B-4757-4A4E-B2AB-8F4ADF1D66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759" y="1362975"/>
            <a:ext cx="11744452" cy="524865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>
              <a:defRPr sz="4400"/>
            </a:lvl1pPr>
            <a:lvl2pPr>
              <a:defRPr sz="40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4714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1759" y="1367349"/>
            <a:ext cx="5727942" cy="52486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1635" y="1367351"/>
            <a:ext cx="5727942" cy="52486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5499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1759" y="1388466"/>
            <a:ext cx="5727942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1759" y="2028228"/>
            <a:ext cx="5727942" cy="458114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25075" y="1388467"/>
            <a:ext cx="5727942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25075" y="2028229"/>
            <a:ext cx="5727942" cy="458114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834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68954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6AF7309-A8E2-439E-8E37-D1EDAF0A057D}"/>
              </a:ext>
            </a:extLst>
          </p:cNvPr>
          <p:cNvSpPr txBox="1"/>
          <p:nvPr userDrawn="1"/>
        </p:nvSpPr>
        <p:spPr>
          <a:xfrm>
            <a:off x="11509120" y="6657140"/>
            <a:ext cx="545368" cy="1580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033E1BD6-8763-4040-AA6B-628050BD921A}" type="slidenum">
              <a:rPr lang="en-US" sz="1000" b="0" smtClean="0">
                <a:solidFill>
                  <a:schemeClr val="accent3"/>
                </a:solidFill>
                <a:latin typeface="Arial"/>
                <a:cs typeface="Arial"/>
              </a:rPr>
              <a:pPr algn="r"/>
              <a:t>‹#›</a:t>
            </a:fld>
            <a:endParaRPr lang="en-US" sz="1000" b="0" dirty="0">
              <a:solidFill>
                <a:schemeClr val="accent3"/>
              </a:solidFill>
              <a:latin typeface="Arial"/>
              <a:cs typeface="Arial"/>
            </a:endParaRP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BB92475D-C51B-4563-A0E3-D71EFF87F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759" y="188048"/>
            <a:ext cx="9130649" cy="8533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36450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D3C9CDA-EABB-4E21-B8F1-D0C2B551D9C2}"/>
              </a:ext>
            </a:extLst>
          </p:cNvPr>
          <p:cNvSpPr txBox="1"/>
          <p:nvPr userDrawn="1"/>
        </p:nvSpPr>
        <p:spPr>
          <a:xfrm>
            <a:off x="11509120" y="6657140"/>
            <a:ext cx="545368" cy="1580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033E1BD6-8763-4040-AA6B-628050BD921A}" type="slidenum">
              <a:rPr lang="en-US" sz="1000" b="0" smtClean="0">
                <a:solidFill>
                  <a:schemeClr val="accent3"/>
                </a:solidFill>
                <a:latin typeface="Arial"/>
                <a:cs typeface="Arial"/>
              </a:rPr>
              <a:pPr algn="r"/>
              <a:t>‹#›</a:t>
            </a:fld>
            <a:endParaRPr lang="en-US" sz="1000" b="0" dirty="0">
              <a:solidFill>
                <a:schemeClr val="accent3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77632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3315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502325" y="3343287"/>
            <a:ext cx="8360490" cy="87970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>
              <a:defRPr kumimoji="0" lang="en-US" sz="4800" b="1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3502325" y="4443650"/>
            <a:ext cx="8360490" cy="2196269"/>
          </a:xfrm>
          <a:noFill/>
        </p:spPr>
        <p:txBody>
          <a:bodyPr anchor="t">
            <a:normAutofit/>
          </a:bodyPr>
          <a:lstStyle>
            <a:lvl1pPr marL="0" indent="0" algn="r">
              <a:spcAft>
                <a:spcPts val="0"/>
              </a:spcAft>
              <a:buNone/>
              <a:defRPr lang="en-US" sz="32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05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2D10F3BF-6AF7-4AB7-9569-4E91C0B4C751}"/>
              </a:ext>
            </a:extLst>
          </p:cNvPr>
          <p:cNvSpPr/>
          <p:nvPr userDrawn="1"/>
        </p:nvSpPr>
        <p:spPr>
          <a:xfrm rot="7523934">
            <a:off x="10031269" y="-1345511"/>
            <a:ext cx="1757327" cy="3057640"/>
          </a:xfrm>
          <a:custGeom>
            <a:avLst/>
            <a:gdLst>
              <a:gd name="connsiteX0" fmla="*/ 0 w 2527069"/>
              <a:gd name="connsiteY0" fmla="*/ 4098710 h 4098710"/>
              <a:gd name="connsiteX1" fmla="*/ 1263535 w 2527069"/>
              <a:gd name="connsiteY1" fmla="*/ 0 h 4098710"/>
              <a:gd name="connsiteX2" fmla="*/ 2527069 w 2527069"/>
              <a:gd name="connsiteY2" fmla="*/ 4098710 h 4098710"/>
              <a:gd name="connsiteX3" fmla="*/ 0 w 2527069"/>
              <a:gd name="connsiteY3" fmla="*/ 4098710 h 4098710"/>
              <a:gd name="connsiteX0" fmla="*/ 198321 w 1263534"/>
              <a:gd name="connsiteY0" fmla="*/ 3174119 h 4098710"/>
              <a:gd name="connsiteX1" fmla="*/ 0 w 1263534"/>
              <a:gd name="connsiteY1" fmla="*/ 0 h 4098710"/>
              <a:gd name="connsiteX2" fmla="*/ 1263534 w 1263534"/>
              <a:gd name="connsiteY2" fmla="*/ 4098710 h 4098710"/>
              <a:gd name="connsiteX3" fmla="*/ 198321 w 1263534"/>
              <a:gd name="connsiteY3" fmla="*/ 3174119 h 4098710"/>
              <a:gd name="connsiteX0" fmla="*/ 0 w 1732804"/>
              <a:gd name="connsiteY0" fmla="*/ 1664658 h 4098710"/>
              <a:gd name="connsiteX1" fmla="*/ 469270 w 1732804"/>
              <a:gd name="connsiteY1" fmla="*/ 0 h 4098710"/>
              <a:gd name="connsiteX2" fmla="*/ 1732804 w 1732804"/>
              <a:gd name="connsiteY2" fmla="*/ 4098710 h 4098710"/>
              <a:gd name="connsiteX3" fmla="*/ 0 w 1732804"/>
              <a:gd name="connsiteY3" fmla="*/ 1664658 h 4098710"/>
              <a:gd name="connsiteX0" fmla="*/ 0 w 1732804"/>
              <a:gd name="connsiteY0" fmla="*/ 623588 h 3057640"/>
              <a:gd name="connsiteX1" fmla="*/ 772845 w 1732804"/>
              <a:gd name="connsiteY1" fmla="*/ 0 h 3057640"/>
              <a:gd name="connsiteX2" fmla="*/ 1732804 w 1732804"/>
              <a:gd name="connsiteY2" fmla="*/ 3057640 h 3057640"/>
              <a:gd name="connsiteX3" fmla="*/ 0 w 1732804"/>
              <a:gd name="connsiteY3" fmla="*/ 623588 h 3057640"/>
              <a:gd name="connsiteX0" fmla="*/ 0 w 1757327"/>
              <a:gd name="connsiteY0" fmla="*/ 589079 h 3057640"/>
              <a:gd name="connsiteX1" fmla="*/ 797368 w 1757327"/>
              <a:gd name="connsiteY1" fmla="*/ 0 h 3057640"/>
              <a:gd name="connsiteX2" fmla="*/ 1757327 w 1757327"/>
              <a:gd name="connsiteY2" fmla="*/ 3057640 h 3057640"/>
              <a:gd name="connsiteX3" fmla="*/ 0 w 1757327"/>
              <a:gd name="connsiteY3" fmla="*/ 589079 h 3057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57327" h="3057640">
                <a:moveTo>
                  <a:pt x="0" y="589079"/>
                </a:moveTo>
                <a:lnTo>
                  <a:pt x="797368" y="0"/>
                </a:lnTo>
                <a:lnTo>
                  <a:pt x="1757327" y="3057640"/>
                </a:lnTo>
                <a:lnTo>
                  <a:pt x="0" y="589079"/>
                </a:lnTo>
                <a:close/>
              </a:path>
            </a:pathLst>
          </a:custGeom>
          <a:solidFill>
            <a:srgbClr val="2688CD"/>
          </a:solidFill>
          <a:ln>
            <a:solidFill>
              <a:srgbClr val="2688C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Isosceles Triangle 3">
            <a:extLst>
              <a:ext uri="{FF2B5EF4-FFF2-40B4-BE49-F238E27FC236}">
                <a16:creationId xmlns:a16="http://schemas.microsoft.com/office/drawing/2014/main" id="{D9BFC692-73B8-439C-A70A-74DB2D671264}"/>
              </a:ext>
            </a:extLst>
          </p:cNvPr>
          <p:cNvSpPr/>
          <p:nvPr userDrawn="1"/>
        </p:nvSpPr>
        <p:spPr>
          <a:xfrm rot="5795673">
            <a:off x="642574" y="4669147"/>
            <a:ext cx="1584688" cy="3092643"/>
          </a:xfrm>
          <a:custGeom>
            <a:avLst/>
            <a:gdLst>
              <a:gd name="connsiteX0" fmla="*/ 0 w 2527069"/>
              <a:gd name="connsiteY0" fmla="*/ 4098710 h 4098710"/>
              <a:gd name="connsiteX1" fmla="*/ 1263535 w 2527069"/>
              <a:gd name="connsiteY1" fmla="*/ 0 h 4098710"/>
              <a:gd name="connsiteX2" fmla="*/ 2527069 w 2527069"/>
              <a:gd name="connsiteY2" fmla="*/ 4098710 h 4098710"/>
              <a:gd name="connsiteX3" fmla="*/ 0 w 2527069"/>
              <a:gd name="connsiteY3" fmla="*/ 4098710 h 4098710"/>
              <a:gd name="connsiteX0" fmla="*/ 0 w 2453707"/>
              <a:gd name="connsiteY0" fmla="*/ 3774877 h 4098710"/>
              <a:gd name="connsiteX1" fmla="*/ 1190173 w 2453707"/>
              <a:gd name="connsiteY1" fmla="*/ 0 h 4098710"/>
              <a:gd name="connsiteX2" fmla="*/ 2453707 w 2453707"/>
              <a:gd name="connsiteY2" fmla="*/ 4098710 h 4098710"/>
              <a:gd name="connsiteX3" fmla="*/ 0 w 2453707"/>
              <a:gd name="connsiteY3" fmla="*/ 3774877 h 4098710"/>
              <a:gd name="connsiteX0" fmla="*/ 0 w 1419051"/>
              <a:gd name="connsiteY0" fmla="*/ 3774877 h 3774877"/>
              <a:gd name="connsiteX1" fmla="*/ 1190173 w 1419051"/>
              <a:gd name="connsiteY1" fmla="*/ 0 h 3774877"/>
              <a:gd name="connsiteX2" fmla="*/ 1419051 w 1419051"/>
              <a:gd name="connsiteY2" fmla="*/ 3553525 h 3774877"/>
              <a:gd name="connsiteX3" fmla="*/ 0 w 1419051"/>
              <a:gd name="connsiteY3" fmla="*/ 3774877 h 3774877"/>
              <a:gd name="connsiteX0" fmla="*/ 0 w 1584688"/>
              <a:gd name="connsiteY0" fmla="*/ 3774877 h 3774877"/>
              <a:gd name="connsiteX1" fmla="*/ 1190173 w 1584688"/>
              <a:gd name="connsiteY1" fmla="*/ 0 h 3774877"/>
              <a:gd name="connsiteX2" fmla="*/ 1584688 w 1584688"/>
              <a:gd name="connsiteY2" fmla="*/ 3585515 h 3774877"/>
              <a:gd name="connsiteX3" fmla="*/ 0 w 1584688"/>
              <a:gd name="connsiteY3" fmla="*/ 3774877 h 3774877"/>
              <a:gd name="connsiteX0" fmla="*/ 0 w 1584688"/>
              <a:gd name="connsiteY0" fmla="*/ 3092643 h 3092643"/>
              <a:gd name="connsiteX1" fmla="*/ 1260522 w 1584688"/>
              <a:gd name="connsiteY1" fmla="*/ 0 h 3092643"/>
              <a:gd name="connsiteX2" fmla="*/ 1584688 w 1584688"/>
              <a:gd name="connsiteY2" fmla="*/ 2903281 h 3092643"/>
              <a:gd name="connsiteX3" fmla="*/ 0 w 1584688"/>
              <a:gd name="connsiteY3" fmla="*/ 3092643 h 3092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4688" h="3092643">
                <a:moveTo>
                  <a:pt x="0" y="3092643"/>
                </a:moveTo>
                <a:lnTo>
                  <a:pt x="1260522" y="0"/>
                </a:lnTo>
                <a:lnTo>
                  <a:pt x="1584688" y="2903281"/>
                </a:lnTo>
                <a:lnTo>
                  <a:pt x="0" y="3092643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1759" y="1362975"/>
            <a:ext cx="11744452" cy="525140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1759" y="188048"/>
            <a:ext cx="9130649" cy="8533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56704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2" r:id="rId2"/>
    <p:sldLayoutId id="2147483664" r:id="rId3"/>
    <p:sldLayoutId id="2147483665" r:id="rId4"/>
    <p:sldLayoutId id="2147483666" r:id="rId5"/>
    <p:sldLayoutId id="2147483668" r:id="rId6"/>
    <p:sldLayoutId id="2147483690" r:id="rId7"/>
    <p:sldLayoutId id="2147483669" r:id="rId8"/>
    <p:sldLayoutId id="2147483707" r:id="rId9"/>
    <p:sldLayoutId id="2147483708" r:id="rId10"/>
  </p:sldLayoutIdLst>
  <p:txStyles>
    <p:titleStyle>
      <a:lvl1pPr algn="l" defTabSz="457200" rtl="0" eaLnBrk="1" latinLnBrk="0" hangingPunct="1">
        <a:spcBef>
          <a:spcPct val="0"/>
        </a:spcBef>
        <a:buNone/>
        <a:defRPr sz="5400" b="1" kern="1200">
          <a:solidFill>
            <a:schemeClr val="tx1"/>
          </a:solidFill>
          <a:latin typeface="+mn-lt"/>
          <a:ea typeface="+mj-ea"/>
          <a:cs typeface="Arial" panose="020B0604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Font typeface="Arial"/>
        <a:buChar char="•"/>
        <a:defRPr sz="4400" kern="1200">
          <a:solidFill>
            <a:schemeClr val="tx1"/>
          </a:solidFill>
          <a:latin typeface="Calibri" panose="020F0502020204030204" pitchFamily="34" charset="0"/>
          <a:ea typeface="+mn-ea"/>
          <a:cs typeface="Arial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Font typeface="Arial"/>
        <a:buChar char="–"/>
        <a:defRPr sz="4000" kern="1200">
          <a:solidFill>
            <a:schemeClr val="tx1"/>
          </a:solidFill>
          <a:latin typeface="Calibri" panose="020F0502020204030204" pitchFamily="34" charset="0"/>
          <a:ea typeface="+mn-ea"/>
          <a:cs typeface="Arial"/>
        </a:defRPr>
      </a:lvl2pPr>
      <a:lvl3pPr marL="1143000" indent="-228600" algn="l" defTabSz="457200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Font typeface="Arial"/>
        <a:buChar char="•"/>
        <a:defRPr sz="4000" kern="1200">
          <a:solidFill>
            <a:schemeClr val="tx1"/>
          </a:solidFill>
          <a:latin typeface="Calibri" panose="020F0502020204030204" pitchFamily="34" charset="0"/>
          <a:ea typeface="+mn-ea"/>
          <a:cs typeface="Arial"/>
        </a:defRPr>
      </a:lvl3pPr>
      <a:lvl4pPr marL="1600200" indent="-228600" algn="l" defTabSz="457200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Font typeface="Arial"/>
        <a:buChar char="–"/>
        <a:defRPr sz="3600" kern="1200">
          <a:solidFill>
            <a:schemeClr val="tx1"/>
          </a:solidFill>
          <a:latin typeface="Calibri" panose="020F0502020204030204" pitchFamily="34" charset="0"/>
          <a:ea typeface="+mn-ea"/>
          <a:cs typeface="Arial"/>
        </a:defRPr>
      </a:lvl4pPr>
      <a:lvl5pPr marL="2057400" indent="-228600" algn="l" defTabSz="457200" rtl="0" eaLnBrk="1" latinLnBrk="0" hangingPunct="1">
        <a:spcBef>
          <a:spcPts val="0"/>
        </a:spcBef>
        <a:spcAft>
          <a:spcPts val="600"/>
        </a:spcAft>
        <a:buClr>
          <a:schemeClr val="tx2"/>
        </a:buClr>
        <a:buFont typeface="Arial"/>
        <a:buChar char="»"/>
        <a:defRPr sz="3600" kern="1200">
          <a:solidFill>
            <a:schemeClr val="tx1"/>
          </a:solidFill>
          <a:latin typeface="Calibri" panose="020F0502020204030204" pitchFamily="34" charset="0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4" Type="http://schemas.openxmlformats.org/officeDocument/2006/relationships/chart" Target="../charts/char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theacsi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335886" y="3446585"/>
            <a:ext cx="9410385" cy="814374"/>
          </a:xfrm>
        </p:spPr>
        <p:txBody>
          <a:bodyPr/>
          <a:lstStyle/>
          <a:p>
            <a:r>
              <a:rPr lang="en-US" sz="4400" dirty="0"/>
              <a:t>How to connect with your members…</a:t>
            </a:r>
            <a:br>
              <a:rPr lang="en-US" sz="4400" dirty="0"/>
            </a:br>
            <a:r>
              <a:rPr lang="en-US" sz="4400" dirty="0"/>
              <a:t> so your members can connect with you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799385" y="4754440"/>
            <a:ext cx="2876298" cy="497060"/>
          </a:xfrm>
        </p:spPr>
        <p:txBody>
          <a:bodyPr>
            <a:noAutofit/>
          </a:bodyPr>
          <a:lstStyle/>
          <a:p>
            <a:r>
              <a:rPr lang="en-US" b="1" dirty="0"/>
              <a:t>Mark Galauner</a:t>
            </a:r>
            <a:endParaRPr lang="en-US" i="1" dirty="0"/>
          </a:p>
          <a:p>
            <a:endParaRPr lang="en-US" b="1" dirty="0"/>
          </a:p>
          <a:p>
            <a:endParaRPr lang="en-US" b="1" dirty="0"/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D0ECC5D0-2747-CAB7-65D9-3E28A2AC32A2}"/>
              </a:ext>
            </a:extLst>
          </p:cNvPr>
          <p:cNvSpPr txBox="1">
            <a:spLocks/>
          </p:cNvSpPr>
          <p:nvPr/>
        </p:nvSpPr>
        <p:spPr>
          <a:xfrm>
            <a:off x="7858607" y="5390361"/>
            <a:ext cx="4044461" cy="1291793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r" defTabSz="4572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/>
              <a:buNone/>
              <a:defRPr lang="en-US" sz="32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1pPr>
            <a:lvl2pPr marL="457200" indent="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Arial"/>
              </a:defRPr>
            </a:lvl2pPr>
            <a:lvl3pPr marL="914400" indent="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Arial"/>
              </a:defRPr>
            </a:lvl3pPr>
            <a:lvl4pPr marL="1371600" indent="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Arial"/>
              </a:defRPr>
            </a:lvl4pPr>
            <a:lvl5pPr marL="1828800" indent="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Arial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i="1" dirty="0"/>
              <a:t>School of Communication</a:t>
            </a:r>
          </a:p>
          <a:p>
            <a:r>
              <a:rPr lang="en-US" sz="2800" i="1" dirty="0"/>
              <a:t>Cleveland State University</a:t>
            </a:r>
          </a:p>
          <a:p>
            <a:r>
              <a:rPr lang="en-US" sz="2800" i="1" dirty="0"/>
              <a:t>Cleveland, OH</a:t>
            </a:r>
          </a:p>
          <a:p>
            <a:endParaRPr lang="en-US" b="1" dirty="0"/>
          </a:p>
          <a:p>
            <a:endParaRPr lang="en-US" b="1" dirty="0"/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20AA822E-0D66-1412-F993-FD14C1DAB4A4}"/>
              </a:ext>
            </a:extLst>
          </p:cNvPr>
          <p:cNvSpPr txBox="1">
            <a:spLocks/>
          </p:cNvSpPr>
          <p:nvPr/>
        </p:nvSpPr>
        <p:spPr>
          <a:xfrm>
            <a:off x="1335887" y="5385048"/>
            <a:ext cx="6522721" cy="1320552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r" defTabSz="4572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Arial"/>
              <a:buNone/>
              <a:defRPr lang="en-US" sz="32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1pPr>
            <a:lvl2pPr marL="457200" indent="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Arial"/>
              </a:defRPr>
            </a:lvl2pPr>
            <a:lvl3pPr marL="914400" indent="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Arial"/>
              </a:defRPr>
            </a:lvl3pPr>
            <a:lvl4pPr marL="1371600" indent="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Arial"/>
              </a:defRPr>
            </a:lvl4pPr>
            <a:lvl5pPr marL="1828800" indent="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Arial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i="1" dirty="0"/>
              <a:t>Financial Services Program Director</a:t>
            </a:r>
          </a:p>
          <a:p>
            <a:r>
              <a:rPr lang="en-US" sz="2800" i="1" dirty="0"/>
              <a:t>American Customer Satisfaction Index</a:t>
            </a:r>
          </a:p>
          <a:p>
            <a:r>
              <a:rPr lang="en-US" sz="2800" i="1" dirty="0"/>
              <a:t>Ann Arbor, MI</a:t>
            </a:r>
          </a:p>
          <a:p>
            <a:endParaRPr lang="en-US" b="1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386403F6-C9C5-C9B7-441D-EE70055800D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14631" y="469020"/>
            <a:ext cx="2884244" cy="22633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7AFFF47-566D-D5E3-4240-43F1A9DC3F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3127" y="1076556"/>
            <a:ext cx="3109788" cy="777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377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90403-2A12-BF99-3932-CFA6FC7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759" y="188048"/>
            <a:ext cx="9602801" cy="853304"/>
          </a:xfrm>
        </p:spPr>
        <p:txBody>
          <a:bodyPr/>
          <a:lstStyle/>
          <a:p>
            <a:r>
              <a:rPr lang="en-US" dirty="0"/>
              <a:t>ATM Locations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15FA9B7-F0EC-FDFC-E84E-F4D1B49080A0}"/>
              </a:ext>
            </a:extLst>
          </p:cNvPr>
          <p:cNvSpPr txBox="1">
            <a:spLocks/>
          </p:cNvSpPr>
          <p:nvPr/>
        </p:nvSpPr>
        <p:spPr>
          <a:xfrm>
            <a:off x="547359" y="993697"/>
            <a:ext cx="10411288" cy="70275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/>
              <a:buChar char="•"/>
              <a:defRPr sz="4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/>
              <a:buChar char="–"/>
              <a:defRPr sz="4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/>
              <a:buChar char="•"/>
              <a:defRPr sz="4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/>
              <a:buChar char="–"/>
              <a:defRPr sz="3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/>
              <a:buChar char="»"/>
              <a:defRPr sz="3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/>
              <a:t>Same goes for ATM locations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2575CA3D-26C2-42F2-A034-08CA30CD0F7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0841254"/>
              </p:ext>
            </p:extLst>
          </p:nvPr>
        </p:nvGraphicFramePr>
        <p:xfrm>
          <a:off x="1527679" y="2067641"/>
          <a:ext cx="9136642" cy="39891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299274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698" y="3315935"/>
            <a:ext cx="10444604" cy="960120"/>
          </a:xfrm>
        </p:spPr>
        <p:txBody>
          <a:bodyPr>
            <a:normAutofit/>
          </a:bodyPr>
          <a:lstStyle/>
          <a:p>
            <a:r>
              <a:rPr lang="en-US" dirty="0"/>
              <a:t>Credit Union Satisfaction Model</a:t>
            </a:r>
          </a:p>
        </p:txBody>
      </p:sp>
    </p:spTree>
    <p:extLst>
      <p:ext uri="{BB962C8B-B14F-4D97-AF65-F5344CB8AC3E}">
        <p14:creationId xmlns:p14="http://schemas.microsoft.com/office/powerpoint/2010/main" val="15493239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A20D19F-A12B-E305-E3DC-774BD7B3ED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0448893"/>
              </p:ext>
            </p:extLst>
          </p:nvPr>
        </p:nvGraphicFramePr>
        <p:xfrm>
          <a:off x="518018" y="1368921"/>
          <a:ext cx="4089864" cy="417655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81892">
                  <a:extLst>
                    <a:ext uri="{9D8B030D-6E8A-4147-A177-3AD203B41FA5}">
                      <a16:colId xmlns:a16="http://schemas.microsoft.com/office/drawing/2014/main" val="1430147736"/>
                    </a:ext>
                  </a:extLst>
                </a:gridCol>
                <a:gridCol w="581892">
                  <a:extLst>
                    <a:ext uri="{9D8B030D-6E8A-4147-A177-3AD203B41FA5}">
                      <a16:colId xmlns:a16="http://schemas.microsoft.com/office/drawing/2014/main" val="3782992235"/>
                    </a:ext>
                  </a:extLst>
                </a:gridCol>
                <a:gridCol w="2926080">
                  <a:extLst>
                    <a:ext uri="{9D8B030D-6E8A-4147-A177-3AD203B41FA5}">
                      <a16:colId xmlns:a16="http://schemas.microsoft.com/office/drawing/2014/main" val="4114742946"/>
                    </a:ext>
                  </a:extLst>
                </a:gridCol>
              </a:tblGrid>
              <a:tr h="516145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</a:rPr>
                        <a:t>84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88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</a:rPr>
                        <a:t>2.0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Mobile App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8177713"/>
                  </a:ext>
                </a:extLst>
              </a:tr>
              <a:tr h="516145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</a:rPr>
                        <a:t>85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88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</a:rPr>
                        <a:t>1.7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Staff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8805860"/>
                  </a:ext>
                </a:extLst>
              </a:tr>
              <a:tr h="516145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</a:rPr>
                        <a:t>83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88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</a:rPr>
                        <a:t>1.5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Website Satisfaction Index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7037353"/>
                  </a:ext>
                </a:extLst>
              </a:tr>
              <a:tr h="516145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</a:rPr>
                        <a:t>79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88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</a:rPr>
                        <a:t>1.2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Account Information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2438913"/>
                  </a:ext>
                </a:extLst>
              </a:tr>
              <a:tr h="516145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</a:rPr>
                        <a:t>81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88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</a:rPr>
                        <a:t>0.9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Financial Products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666330"/>
                  </a:ext>
                </a:extLst>
              </a:tr>
              <a:tr h="516145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</a:rPr>
                        <a:t>80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88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</a:rPr>
                        <a:t>0.7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Account Changes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7974782"/>
                  </a:ext>
                </a:extLst>
              </a:tr>
              <a:tr h="516145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</a:rPr>
                        <a:t>76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88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</a:rPr>
                        <a:t>0.1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Branch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4044563"/>
                  </a:ext>
                </a:extLst>
              </a:tr>
              <a:tr h="563538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</a:rPr>
                        <a:t>77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88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</a:rPr>
                        <a:t>0.1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ATM Convenience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6562985"/>
                  </a:ext>
                </a:extLst>
              </a:tr>
            </a:tbl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BC33A4C3-8575-4C36-55A0-6A2FA2E4135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9275358"/>
              </p:ext>
            </p:extLst>
          </p:nvPr>
        </p:nvGraphicFramePr>
        <p:xfrm>
          <a:off x="4894406" y="1855183"/>
          <a:ext cx="2922182" cy="27750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4767E74-1190-8B32-943F-554A5C0AD308}"/>
              </a:ext>
            </a:extLst>
          </p:cNvPr>
          <p:cNvCxnSpPr>
            <a:cxnSpLocks/>
          </p:cNvCxnSpPr>
          <p:nvPr/>
        </p:nvCxnSpPr>
        <p:spPr>
          <a:xfrm>
            <a:off x="4820064" y="3364967"/>
            <a:ext cx="371475" cy="0"/>
          </a:xfrm>
          <a:prstGeom prst="straightConnector1">
            <a:avLst/>
          </a:prstGeom>
          <a:ln>
            <a:solidFill>
              <a:srgbClr val="4D4D4D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FECD215-A8FE-3839-165E-CDCF85793EAF}"/>
              </a:ext>
            </a:extLst>
          </p:cNvPr>
          <p:cNvCxnSpPr>
            <a:cxnSpLocks/>
          </p:cNvCxnSpPr>
          <p:nvPr/>
        </p:nvCxnSpPr>
        <p:spPr>
          <a:xfrm>
            <a:off x="7739432" y="3364967"/>
            <a:ext cx="371475" cy="0"/>
          </a:xfrm>
          <a:prstGeom prst="straightConnector1">
            <a:avLst/>
          </a:prstGeom>
          <a:ln>
            <a:solidFill>
              <a:srgbClr val="4D4D4D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7A0EBA3-095D-F081-9223-F350AEA5CF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6745573"/>
              </p:ext>
            </p:extLst>
          </p:nvPr>
        </p:nvGraphicFramePr>
        <p:xfrm>
          <a:off x="8279027" y="2272370"/>
          <a:ext cx="3651532" cy="149389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489682">
                  <a:extLst>
                    <a:ext uri="{9D8B030D-6E8A-4147-A177-3AD203B41FA5}">
                      <a16:colId xmlns:a16="http://schemas.microsoft.com/office/drawing/2014/main" val="2902678691"/>
                    </a:ext>
                  </a:extLst>
                </a:gridCol>
                <a:gridCol w="580925">
                  <a:extLst>
                    <a:ext uri="{9D8B030D-6E8A-4147-A177-3AD203B41FA5}">
                      <a16:colId xmlns:a16="http://schemas.microsoft.com/office/drawing/2014/main" val="2736637542"/>
                    </a:ext>
                  </a:extLst>
                </a:gridCol>
                <a:gridCol w="580925">
                  <a:extLst>
                    <a:ext uri="{9D8B030D-6E8A-4147-A177-3AD203B41FA5}">
                      <a16:colId xmlns:a16="http://schemas.microsoft.com/office/drawing/2014/main" val="832945661"/>
                    </a:ext>
                  </a:extLst>
                </a:gridCol>
              </a:tblGrid>
              <a:tr h="746947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Likelihood to Recommend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</a:rPr>
                        <a:t>4.6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542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</a:rPr>
                        <a:t>80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88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4156251"/>
                  </a:ext>
                </a:extLst>
              </a:tr>
              <a:tr h="746947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Likelihood to Choose Again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</a:rPr>
                        <a:t>4.4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542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</a:rPr>
                        <a:t>81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88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3742245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308AD30A-730F-D0F9-A4AA-C15AD5CB8768}"/>
              </a:ext>
            </a:extLst>
          </p:cNvPr>
          <p:cNvSpPr txBox="1"/>
          <p:nvPr/>
        </p:nvSpPr>
        <p:spPr>
          <a:xfrm>
            <a:off x="8121384" y="1807055"/>
            <a:ext cx="4023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Arial" panose="020B0604020202020204" pitchFamily="34" charset="0"/>
              </a:rPr>
              <a:t>Future Behaviors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70A7202-0A25-3C43-2B56-28BC99476408}"/>
              </a:ext>
            </a:extLst>
          </p:cNvPr>
          <p:cNvGrpSpPr/>
          <p:nvPr/>
        </p:nvGrpSpPr>
        <p:grpSpPr>
          <a:xfrm>
            <a:off x="4820064" y="4926514"/>
            <a:ext cx="6275229" cy="891973"/>
            <a:chOff x="4758661" y="4902022"/>
            <a:chExt cx="5214818" cy="891973"/>
          </a:xfrm>
        </p:grpSpPr>
        <p:sp>
          <p:nvSpPr>
            <p:cNvPr id="13" name="Rectangle 2">
              <a:extLst>
                <a:ext uri="{FF2B5EF4-FFF2-40B4-BE49-F238E27FC236}">
                  <a16:creationId xmlns:a16="http://schemas.microsoft.com/office/drawing/2014/main" id="{7A56AC6B-D8AE-29AE-F666-2FEEF3B761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11315" y="4907755"/>
              <a:ext cx="3227277" cy="4014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rial Nova Light"/>
                  <a:ea typeface="+mn-ea"/>
                  <a:cs typeface="Calibri" pitchFamily="34" charset="0"/>
                </a:rPr>
                <a:t>Scores represent your performance as rated by employees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 Nova Light"/>
                <a:ea typeface="ＭＳ Ｐゴシック" pitchFamily="8" charset="-128"/>
                <a:cs typeface="Calibri" pitchFamily="34" charset="0"/>
              </a:endParaRPr>
            </a:p>
          </p:txBody>
        </p:sp>
        <p:sp>
          <p:nvSpPr>
            <p:cNvPr id="14" name="Rectangle 2">
              <a:extLst>
                <a:ext uri="{FF2B5EF4-FFF2-40B4-BE49-F238E27FC236}">
                  <a16:creationId xmlns:a16="http://schemas.microsoft.com/office/drawing/2014/main" id="{0B66EDC8-70BC-A8A6-4CA3-04785B8CAC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11315" y="5365391"/>
              <a:ext cx="4862164" cy="4254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rial Nova Light"/>
                  <a:ea typeface="+mn-ea"/>
                  <a:cs typeface="Calibri" pitchFamily="34" charset="0"/>
                </a:rPr>
                <a:t>Impacts show you which driver has the most/least leverage – where improvements matter most/least to your members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 Nova Light"/>
                <a:ea typeface="ＭＳ Ｐゴシック" pitchFamily="8" charset="-128"/>
                <a:cs typeface="Calibri" pitchFamily="34" charset="0"/>
              </a:endParaRPr>
            </a:p>
          </p:txBody>
        </p:sp>
        <p:sp>
          <p:nvSpPr>
            <p:cNvPr id="16" name="Rounded Rectangle 264">
              <a:extLst>
                <a:ext uri="{FF2B5EF4-FFF2-40B4-BE49-F238E27FC236}">
                  <a16:creationId xmlns:a16="http://schemas.microsoft.com/office/drawing/2014/main" id="{DA767FB1-34FA-BAE1-4486-4CF8BB470921}"/>
                </a:ext>
              </a:extLst>
            </p:cNvPr>
            <p:cNvSpPr/>
            <p:nvPr/>
          </p:nvSpPr>
          <p:spPr>
            <a:xfrm>
              <a:off x="4758661" y="4902022"/>
              <a:ext cx="358425" cy="381000"/>
            </a:xfrm>
            <a:prstGeom prst="roundRect">
              <a:avLst>
                <a:gd name="adj" fmla="val 0"/>
              </a:avLst>
            </a:prstGeom>
            <a:solidFill>
              <a:srgbClr val="2688CD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 Nova Light"/>
                <a:ea typeface="ＭＳ Ｐゴシック" pitchFamily="8" charset="-128"/>
                <a:cs typeface="Calibri" pitchFamily="34" charset="0"/>
              </a:endParaRPr>
            </a:p>
          </p:txBody>
        </p:sp>
        <p:sp>
          <p:nvSpPr>
            <p:cNvPr id="17" name="Rounded Rectangle 265">
              <a:extLst>
                <a:ext uri="{FF2B5EF4-FFF2-40B4-BE49-F238E27FC236}">
                  <a16:creationId xmlns:a16="http://schemas.microsoft.com/office/drawing/2014/main" id="{A648823C-345C-73FC-A46D-73F4F0E26E81}"/>
                </a:ext>
              </a:extLst>
            </p:cNvPr>
            <p:cNvSpPr/>
            <p:nvPr/>
          </p:nvSpPr>
          <p:spPr>
            <a:xfrm>
              <a:off x="4758661" y="5412995"/>
              <a:ext cx="358425" cy="381000"/>
            </a:xfrm>
            <a:prstGeom prst="roundRect">
              <a:avLst>
                <a:gd name="adj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 Nova Light"/>
                <a:ea typeface="ＭＳ Ｐゴシック" pitchFamily="8" charset="-128"/>
                <a:cs typeface="Calibri" pitchFamily="34" charset="0"/>
              </a:endParaRPr>
            </a:p>
          </p:txBody>
        </p:sp>
      </p:grpSp>
      <p:sp>
        <p:nvSpPr>
          <p:cNvPr id="20" name="TextBox 1">
            <a:extLst>
              <a:ext uri="{FF2B5EF4-FFF2-40B4-BE49-F238E27FC236}">
                <a16:creationId xmlns:a16="http://schemas.microsoft.com/office/drawing/2014/main" id="{C0E235DB-8D54-0C67-94F6-EF20F313BF85}"/>
              </a:ext>
            </a:extLst>
          </p:cNvPr>
          <p:cNvSpPr txBox="1"/>
          <p:nvPr/>
        </p:nvSpPr>
        <p:spPr>
          <a:xfrm>
            <a:off x="5265056" y="2984887"/>
            <a:ext cx="2300434" cy="555639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latin typeface="Arial Nova Light" panose="020B0304020202020204" pitchFamily="34" charset="0"/>
                <a:cs typeface="Arial" panose="020B0604020202020204" pitchFamily="34" charset="0"/>
              </a:rPr>
              <a:t>79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3F3F3F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 Nova Light" panose="020B03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3F3F3F">
                  <a:lumMod val="65000"/>
                  <a:lumOff val="35000"/>
                </a:srgbClr>
              </a:solidFill>
              <a:effectLst/>
              <a:uLnTx/>
              <a:uFillTx/>
              <a:latin typeface="Arial Nova Light" panose="020B03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19D324C-3647-7F40-355C-95DA2C7816C4}"/>
              </a:ext>
            </a:extLst>
          </p:cNvPr>
          <p:cNvSpPr/>
          <p:nvPr/>
        </p:nvSpPr>
        <p:spPr>
          <a:xfrm>
            <a:off x="5263217" y="3476168"/>
            <a:ext cx="23041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 Nova Light" panose="020B0304020202020204" pitchFamily="34" charset="0"/>
                <a:ea typeface="+mn-ea"/>
                <a:cs typeface="Arial" panose="020B0604020202020204" pitchFamily="34" charset="0"/>
              </a:rPr>
              <a:t>Overall Satisfaction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ova Light" panose="020B0304020202020204" pitchFamily="34" charset="0"/>
                <a:ea typeface="+mn-ea"/>
                <a:cs typeface="Arial" panose="020B0604020202020204" pitchFamily="34" charset="0"/>
              </a:rPr>
              <a:t>: 81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ova Light" panose="020B0304020202020204" pitchFamily="34" charset="0"/>
                <a:ea typeface="+mn-ea"/>
                <a:cs typeface="Arial" panose="020B0604020202020204" pitchFamily="34" charset="0"/>
              </a:rPr>
              <a:t>Compared to Expectations: 77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ova Light" panose="020B0304020202020204" pitchFamily="34" charset="0"/>
                <a:ea typeface="+mn-ea"/>
                <a:cs typeface="Arial" panose="020B0604020202020204" pitchFamily="34" charset="0"/>
              </a:rPr>
              <a:t>Compared to Ideal: 77 </a:t>
            </a:r>
          </a:p>
        </p:txBody>
      </p:sp>
      <p:sp>
        <p:nvSpPr>
          <p:cNvPr id="11" name="Right Bracket 10">
            <a:extLst>
              <a:ext uri="{FF2B5EF4-FFF2-40B4-BE49-F238E27FC236}">
                <a16:creationId xmlns:a16="http://schemas.microsoft.com/office/drawing/2014/main" id="{6BCD1D7B-2C31-22F0-91F0-F66D3C897A93}"/>
              </a:ext>
            </a:extLst>
          </p:cNvPr>
          <p:cNvSpPr/>
          <p:nvPr/>
        </p:nvSpPr>
        <p:spPr>
          <a:xfrm>
            <a:off x="4676920" y="1212525"/>
            <a:ext cx="45719" cy="4602817"/>
          </a:xfrm>
          <a:prstGeom prst="righ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3E8A407-1AF2-1E95-E17E-605EFA0AEBA5}"/>
              </a:ext>
            </a:extLst>
          </p:cNvPr>
          <p:cNvSpPr txBox="1"/>
          <p:nvPr/>
        </p:nvSpPr>
        <p:spPr>
          <a:xfrm>
            <a:off x="1032611" y="973379"/>
            <a:ext cx="4023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Arial" panose="020B0604020202020204" pitchFamily="34" charset="0"/>
              </a:rPr>
              <a:t>Satisfaction Drivers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0F2E6EF-AC52-E7B3-98F3-8467A08CD4B9}"/>
              </a:ext>
            </a:extLst>
          </p:cNvPr>
          <p:cNvSpPr/>
          <p:nvPr/>
        </p:nvSpPr>
        <p:spPr>
          <a:xfrm>
            <a:off x="3044291" y="233326"/>
            <a:ext cx="6103418" cy="669351"/>
          </a:xfrm>
          <a:prstGeom prst="rect">
            <a:avLst/>
          </a:prstGeom>
          <a:solidFill>
            <a:srgbClr val="2688CD"/>
          </a:solidFill>
          <a:ln>
            <a:noFill/>
          </a:ln>
          <a:effectLst>
            <a:outerShdw blurRad="50800" dist="38100" dir="5400000" sx="101000" sy="101000" algn="t" rotWithShape="0">
              <a:prstClr val="black">
                <a:alpha val="6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Overall CU Satisfaction Model 2024</a:t>
            </a:r>
          </a:p>
        </p:txBody>
      </p:sp>
    </p:spTree>
    <p:extLst>
      <p:ext uri="{BB962C8B-B14F-4D97-AF65-F5344CB8AC3E}">
        <p14:creationId xmlns:p14="http://schemas.microsoft.com/office/powerpoint/2010/main" val="1788852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9" grpId="0"/>
      <p:bldP spid="20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A20D19F-A12B-E305-E3DC-774BD7B3ED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1392141"/>
              </p:ext>
            </p:extLst>
          </p:nvPr>
        </p:nvGraphicFramePr>
        <p:xfrm>
          <a:off x="518018" y="1368921"/>
          <a:ext cx="4089864" cy="417655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81892">
                  <a:extLst>
                    <a:ext uri="{9D8B030D-6E8A-4147-A177-3AD203B41FA5}">
                      <a16:colId xmlns:a16="http://schemas.microsoft.com/office/drawing/2014/main" val="1430147736"/>
                    </a:ext>
                  </a:extLst>
                </a:gridCol>
                <a:gridCol w="581892">
                  <a:extLst>
                    <a:ext uri="{9D8B030D-6E8A-4147-A177-3AD203B41FA5}">
                      <a16:colId xmlns:a16="http://schemas.microsoft.com/office/drawing/2014/main" val="3782992235"/>
                    </a:ext>
                  </a:extLst>
                </a:gridCol>
                <a:gridCol w="2926080">
                  <a:extLst>
                    <a:ext uri="{9D8B030D-6E8A-4147-A177-3AD203B41FA5}">
                      <a16:colId xmlns:a16="http://schemas.microsoft.com/office/drawing/2014/main" val="4114742946"/>
                    </a:ext>
                  </a:extLst>
                </a:gridCol>
              </a:tblGrid>
              <a:tr h="516145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</a:rPr>
                        <a:t>85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88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</a:rPr>
                        <a:t>2.4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Mobile App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8177713"/>
                  </a:ext>
                </a:extLst>
              </a:tr>
              <a:tr h="516145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</a:rPr>
                        <a:t>86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88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</a:rPr>
                        <a:t>1.5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Staff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8805860"/>
                  </a:ext>
                </a:extLst>
              </a:tr>
              <a:tr h="516145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</a:rPr>
                        <a:t>89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88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</a:rPr>
                        <a:t>1.4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Website Satisfaction Index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7037353"/>
                  </a:ext>
                </a:extLst>
              </a:tr>
              <a:tr h="516145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</a:rPr>
                        <a:t>82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88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</a:rPr>
                        <a:t>1.1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Account Information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2438913"/>
                  </a:ext>
                </a:extLst>
              </a:tr>
              <a:tr h="516145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</a:rPr>
                        <a:t>82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88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</a:rPr>
                        <a:t>0.8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Financial Products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666330"/>
                  </a:ext>
                </a:extLst>
              </a:tr>
              <a:tr h="516145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</a:rPr>
                        <a:t>82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88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</a:rPr>
                        <a:t>0.4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Account Changes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7974782"/>
                  </a:ext>
                </a:extLst>
              </a:tr>
              <a:tr h="516145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</a:rPr>
                        <a:t>76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88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</a:rPr>
                        <a:t>0.1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Branch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4044563"/>
                  </a:ext>
                </a:extLst>
              </a:tr>
              <a:tr h="563538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</a:rPr>
                        <a:t>77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88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</a:rPr>
                        <a:t>0.0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ATM Convenience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6562985"/>
                  </a:ext>
                </a:extLst>
              </a:tr>
            </a:tbl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BC33A4C3-8575-4C36-55A0-6A2FA2E4135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9399898"/>
              </p:ext>
            </p:extLst>
          </p:nvPr>
        </p:nvGraphicFramePr>
        <p:xfrm>
          <a:off x="4894406" y="1857207"/>
          <a:ext cx="2922182" cy="27750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ight Bracket 4">
            <a:extLst>
              <a:ext uri="{FF2B5EF4-FFF2-40B4-BE49-F238E27FC236}">
                <a16:creationId xmlns:a16="http://schemas.microsoft.com/office/drawing/2014/main" id="{01EFD98C-8F75-65F7-8373-B1469C821F7B}"/>
              </a:ext>
            </a:extLst>
          </p:cNvPr>
          <p:cNvSpPr/>
          <p:nvPr/>
        </p:nvSpPr>
        <p:spPr>
          <a:xfrm>
            <a:off x="4676920" y="1212525"/>
            <a:ext cx="45719" cy="4602817"/>
          </a:xfrm>
          <a:prstGeom prst="righ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4767E74-1190-8B32-943F-554A5C0AD308}"/>
              </a:ext>
            </a:extLst>
          </p:cNvPr>
          <p:cNvCxnSpPr>
            <a:cxnSpLocks/>
          </p:cNvCxnSpPr>
          <p:nvPr/>
        </p:nvCxnSpPr>
        <p:spPr>
          <a:xfrm>
            <a:off x="4820064" y="3364967"/>
            <a:ext cx="371475" cy="0"/>
          </a:xfrm>
          <a:prstGeom prst="straightConnector1">
            <a:avLst/>
          </a:prstGeom>
          <a:ln>
            <a:solidFill>
              <a:srgbClr val="4D4D4D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FECD215-A8FE-3839-165E-CDCF85793EAF}"/>
              </a:ext>
            </a:extLst>
          </p:cNvPr>
          <p:cNvCxnSpPr>
            <a:cxnSpLocks/>
          </p:cNvCxnSpPr>
          <p:nvPr/>
        </p:nvCxnSpPr>
        <p:spPr>
          <a:xfrm>
            <a:off x="7739432" y="3364967"/>
            <a:ext cx="371475" cy="0"/>
          </a:xfrm>
          <a:prstGeom prst="straightConnector1">
            <a:avLst/>
          </a:prstGeom>
          <a:ln>
            <a:solidFill>
              <a:srgbClr val="4D4D4D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7A0EBA3-095D-F081-9223-F350AEA5CF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4895340"/>
              </p:ext>
            </p:extLst>
          </p:nvPr>
        </p:nvGraphicFramePr>
        <p:xfrm>
          <a:off x="8279027" y="2272370"/>
          <a:ext cx="3651532" cy="149389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489682">
                  <a:extLst>
                    <a:ext uri="{9D8B030D-6E8A-4147-A177-3AD203B41FA5}">
                      <a16:colId xmlns:a16="http://schemas.microsoft.com/office/drawing/2014/main" val="2902678691"/>
                    </a:ext>
                  </a:extLst>
                </a:gridCol>
                <a:gridCol w="580925">
                  <a:extLst>
                    <a:ext uri="{9D8B030D-6E8A-4147-A177-3AD203B41FA5}">
                      <a16:colId xmlns:a16="http://schemas.microsoft.com/office/drawing/2014/main" val="2736637542"/>
                    </a:ext>
                  </a:extLst>
                </a:gridCol>
                <a:gridCol w="580925">
                  <a:extLst>
                    <a:ext uri="{9D8B030D-6E8A-4147-A177-3AD203B41FA5}">
                      <a16:colId xmlns:a16="http://schemas.microsoft.com/office/drawing/2014/main" val="832945661"/>
                    </a:ext>
                  </a:extLst>
                </a:gridCol>
              </a:tblGrid>
              <a:tr h="746947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Likelihood to Recommend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</a:rPr>
                        <a:t>5.3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542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</a:rPr>
                        <a:t>84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88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4156251"/>
                  </a:ext>
                </a:extLst>
              </a:tr>
              <a:tr h="746947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Likelihood to Choose Again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</a:rPr>
                        <a:t>5.2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542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</a:rPr>
                        <a:t>83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88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3742245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308AD30A-730F-D0F9-A4AA-C15AD5CB8768}"/>
              </a:ext>
            </a:extLst>
          </p:cNvPr>
          <p:cNvSpPr txBox="1"/>
          <p:nvPr/>
        </p:nvSpPr>
        <p:spPr>
          <a:xfrm>
            <a:off x="8121384" y="1807055"/>
            <a:ext cx="4023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Arial" panose="020B0604020202020204" pitchFamily="34" charset="0"/>
              </a:rPr>
              <a:t>Future Behaviors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70A7202-0A25-3C43-2B56-28BC99476408}"/>
              </a:ext>
            </a:extLst>
          </p:cNvPr>
          <p:cNvGrpSpPr/>
          <p:nvPr/>
        </p:nvGrpSpPr>
        <p:grpSpPr>
          <a:xfrm>
            <a:off x="4820064" y="4926514"/>
            <a:ext cx="6275229" cy="891973"/>
            <a:chOff x="4758661" y="4902022"/>
            <a:chExt cx="5214818" cy="891973"/>
          </a:xfrm>
        </p:grpSpPr>
        <p:sp>
          <p:nvSpPr>
            <p:cNvPr id="13" name="Rectangle 2">
              <a:extLst>
                <a:ext uri="{FF2B5EF4-FFF2-40B4-BE49-F238E27FC236}">
                  <a16:creationId xmlns:a16="http://schemas.microsoft.com/office/drawing/2014/main" id="{7A56AC6B-D8AE-29AE-F666-2FEEF3B761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11315" y="4907755"/>
              <a:ext cx="3227277" cy="4014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rial Nova Light"/>
                  <a:ea typeface="+mn-ea"/>
                  <a:cs typeface="Calibri" pitchFamily="34" charset="0"/>
                </a:rPr>
                <a:t>Scores represent your performance as rated by employees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 Nova Light"/>
                <a:ea typeface="ＭＳ Ｐゴシック" pitchFamily="8" charset="-128"/>
                <a:cs typeface="Calibri" pitchFamily="34" charset="0"/>
              </a:endParaRPr>
            </a:p>
          </p:txBody>
        </p:sp>
        <p:sp>
          <p:nvSpPr>
            <p:cNvPr id="14" name="Rectangle 2">
              <a:extLst>
                <a:ext uri="{FF2B5EF4-FFF2-40B4-BE49-F238E27FC236}">
                  <a16:creationId xmlns:a16="http://schemas.microsoft.com/office/drawing/2014/main" id="{0B66EDC8-70BC-A8A6-4CA3-04785B8CAC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11315" y="5365391"/>
              <a:ext cx="4862164" cy="4254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rial Nova Light"/>
                  <a:ea typeface="+mn-ea"/>
                  <a:cs typeface="Calibri" pitchFamily="34" charset="0"/>
                </a:rPr>
                <a:t>Impacts show you which driver has the most/least leverage – where improvements matter most/least to your members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 Nova Light"/>
                <a:ea typeface="ＭＳ Ｐゴシック" pitchFamily="8" charset="-128"/>
                <a:cs typeface="Calibri" pitchFamily="34" charset="0"/>
              </a:endParaRPr>
            </a:p>
          </p:txBody>
        </p:sp>
        <p:sp>
          <p:nvSpPr>
            <p:cNvPr id="16" name="Rounded Rectangle 264">
              <a:extLst>
                <a:ext uri="{FF2B5EF4-FFF2-40B4-BE49-F238E27FC236}">
                  <a16:creationId xmlns:a16="http://schemas.microsoft.com/office/drawing/2014/main" id="{DA767FB1-34FA-BAE1-4486-4CF8BB470921}"/>
                </a:ext>
              </a:extLst>
            </p:cNvPr>
            <p:cNvSpPr/>
            <p:nvPr/>
          </p:nvSpPr>
          <p:spPr>
            <a:xfrm>
              <a:off x="4758661" y="4902022"/>
              <a:ext cx="358425" cy="381000"/>
            </a:xfrm>
            <a:prstGeom prst="roundRect">
              <a:avLst>
                <a:gd name="adj" fmla="val 0"/>
              </a:avLst>
            </a:prstGeom>
            <a:solidFill>
              <a:srgbClr val="2688CD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 Nova Light"/>
                <a:ea typeface="ＭＳ Ｐゴシック" pitchFamily="8" charset="-128"/>
                <a:cs typeface="Calibri" pitchFamily="34" charset="0"/>
              </a:endParaRPr>
            </a:p>
          </p:txBody>
        </p:sp>
        <p:sp>
          <p:nvSpPr>
            <p:cNvPr id="17" name="Rounded Rectangle 265">
              <a:extLst>
                <a:ext uri="{FF2B5EF4-FFF2-40B4-BE49-F238E27FC236}">
                  <a16:creationId xmlns:a16="http://schemas.microsoft.com/office/drawing/2014/main" id="{A648823C-345C-73FC-A46D-73F4F0E26E81}"/>
                </a:ext>
              </a:extLst>
            </p:cNvPr>
            <p:cNvSpPr/>
            <p:nvPr/>
          </p:nvSpPr>
          <p:spPr>
            <a:xfrm>
              <a:off x="4758661" y="5412995"/>
              <a:ext cx="358425" cy="381000"/>
            </a:xfrm>
            <a:prstGeom prst="roundRect">
              <a:avLst>
                <a:gd name="adj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 Nova Light"/>
                <a:ea typeface="ＭＳ Ｐゴシック" pitchFamily="8" charset="-128"/>
                <a:cs typeface="Calibri" pitchFamily="34" charset="0"/>
              </a:endParaRPr>
            </a:p>
          </p:txBody>
        </p:sp>
      </p:grpSp>
      <p:sp>
        <p:nvSpPr>
          <p:cNvPr id="20" name="TextBox 1">
            <a:extLst>
              <a:ext uri="{FF2B5EF4-FFF2-40B4-BE49-F238E27FC236}">
                <a16:creationId xmlns:a16="http://schemas.microsoft.com/office/drawing/2014/main" id="{C0E235DB-8D54-0C67-94F6-EF20F313BF85}"/>
              </a:ext>
            </a:extLst>
          </p:cNvPr>
          <p:cNvSpPr txBox="1"/>
          <p:nvPr/>
        </p:nvSpPr>
        <p:spPr>
          <a:xfrm>
            <a:off x="5265056" y="2984887"/>
            <a:ext cx="2300434" cy="555639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latin typeface="Arial Nova Light" panose="020B0304020202020204" pitchFamily="34" charset="0"/>
                <a:cs typeface="Arial" panose="020B0604020202020204" pitchFamily="34" charset="0"/>
              </a:rPr>
              <a:t>81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Nova Light" panose="020B03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19D324C-3647-7F40-355C-95DA2C7816C4}"/>
              </a:ext>
            </a:extLst>
          </p:cNvPr>
          <p:cNvSpPr/>
          <p:nvPr/>
        </p:nvSpPr>
        <p:spPr>
          <a:xfrm>
            <a:off x="5263217" y="3476168"/>
            <a:ext cx="23041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 Nova Light" panose="020B0304020202020204" pitchFamily="34" charset="0"/>
                <a:ea typeface="+mn-ea"/>
                <a:cs typeface="Arial" panose="020B0604020202020204" pitchFamily="34" charset="0"/>
              </a:rPr>
              <a:t>Overall Satisfaction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ova Light" panose="020B0304020202020204" pitchFamily="34" charset="0"/>
                <a:ea typeface="+mn-ea"/>
                <a:cs typeface="Arial" panose="020B0604020202020204" pitchFamily="34" charset="0"/>
              </a:rPr>
              <a:t>: 84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ova Light" panose="020B0304020202020204" pitchFamily="34" charset="0"/>
                <a:ea typeface="+mn-ea"/>
                <a:cs typeface="Arial" panose="020B0604020202020204" pitchFamily="34" charset="0"/>
              </a:rPr>
              <a:t>Compared to Expectations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ova Light" panose="020B03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kumimoji="0" lang="en-US" sz="1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ova Light" panose="020B0304020202020204" pitchFamily="34" charset="0"/>
                <a:ea typeface="+mn-ea"/>
                <a:cs typeface="Arial" panose="020B0604020202020204" pitchFamily="34" charset="0"/>
              </a:rPr>
              <a:t>79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ova Light" panose="020B0304020202020204" pitchFamily="34" charset="0"/>
                <a:ea typeface="+mn-ea"/>
                <a:cs typeface="Arial" panose="020B0604020202020204" pitchFamily="34" charset="0"/>
              </a:rPr>
              <a:t>Compared to Ideal: 81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Nova Light" panose="020B03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14EFBA-077D-DE8A-CFA9-136FF73E435F}"/>
              </a:ext>
            </a:extLst>
          </p:cNvPr>
          <p:cNvSpPr txBox="1"/>
          <p:nvPr/>
        </p:nvSpPr>
        <p:spPr>
          <a:xfrm>
            <a:off x="1032611" y="973379"/>
            <a:ext cx="4023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Arial" panose="020B0604020202020204" pitchFamily="34" charset="0"/>
              </a:rPr>
              <a:t>Satisfaction Drivers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8EC3AE6-92E0-5AFE-8DC7-9F8703FD3B11}"/>
              </a:ext>
            </a:extLst>
          </p:cNvPr>
          <p:cNvSpPr/>
          <p:nvPr/>
        </p:nvSpPr>
        <p:spPr>
          <a:xfrm>
            <a:off x="3044291" y="233326"/>
            <a:ext cx="6103418" cy="669351"/>
          </a:xfrm>
          <a:prstGeom prst="rect">
            <a:avLst/>
          </a:prstGeom>
          <a:solidFill>
            <a:srgbClr val="2688CD"/>
          </a:solidFill>
          <a:ln>
            <a:noFill/>
          </a:ln>
          <a:effectLst>
            <a:outerShdw blurRad="50800" dist="38100" dir="5400000" sx="101000" sy="101000" algn="t" rotWithShape="0">
              <a:prstClr val="black">
                <a:alpha val="6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Ages 42-57 CU Satisfaction Model</a:t>
            </a:r>
          </a:p>
        </p:txBody>
      </p:sp>
    </p:spTree>
    <p:extLst>
      <p:ext uri="{BB962C8B-B14F-4D97-AF65-F5344CB8AC3E}">
        <p14:creationId xmlns:p14="http://schemas.microsoft.com/office/powerpoint/2010/main" val="7787458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A20D19F-A12B-E305-E3DC-774BD7B3ED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4408960"/>
              </p:ext>
            </p:extLst>
          </p:nvPr>
        </p:nvGraphicFramePr>
        <p:xfrm>
          <a:off x="518018" y="1368921"/>
          <a:ext cx="4089864" cy="417655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81892">
                  <a:extLst>
                    <a:ext uri="{9D8B030D-6E8A-4147-A177-3AD203B41FA5}">
                      <a16:colId xmlns:a16="http://schemas.microsoft.com/office/drawing/2014/main" val="1430147736"/>
                    </a:ext>
                  </a:extLst>
                </a:gridCol>
                <a:gridCol w="581892">
                  <a:extLst>
                    <a:ext uri="{9D8B030D-6E8A-4147-A177-3AD203B41FA5}">
                      <a16:colId xmlns:a16="http://schemas.microsoft.com/office/drawing/2014/main" val="3782992235"/>
                    </a:ext>
                  </a:extLst>
                </a:gridCol>
                <a:gridCol w="2926080">
                  <a:extLst>
                    <a:ext uri="{9D8B030D-6E8A-4147-A177-3AD203B41FA5}">
                      <a16:colId xmlns:a16="http://schemas.microsoft.com/office/drawing/2014/main" val="4114742946"/>
                    </a:ext>
                  </a:extLst>
                </a:gridCol>
              </a:tblGrid>
              <a:tr h="516145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</a:rPr>
                        <a:t>79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88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</a:rPr>
                        <a:t>1.6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Account Changes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8177713"/>
                  </a:ext>
                </a:extLst>
              </a:tr>
              <a:tr h="516145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</a:rPr>
                        <a:t>81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88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</a:rPr>
                        <a:t>1.5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Staff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8805860"/>
                  </a:ext>
                </a:extLst>
              </a:tr>
              <a:tr h="516145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</a:rPr>
                        <a:t>76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88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</a:rPr>
                        <a:t>1.4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Website Satisfaction Index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7037353"/>
                  </a:ext>
                </a:extLst>
              </a:tr>
              <a:tr h="516145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</a:rPr>
                        <a:t>76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88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</a:rPr>
                        <a:t>1.3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Account Information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2438913"/>
                  </a:ext>
                </a:extLst>
              </a:tr>
              <a:tr h="516145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</a:rPr>
                        <a:t>80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88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</a:rPr>
                        <a:t>0.7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Financial Products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666330"/>
                  </a:ext>
                </a:extLst>
              </a:tr>
              <a:tr h="516145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</a:rPr>
                        <a:t>80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88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</a:rPr>
                        <a:t>0.0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Mobile App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7974782"/>
                  </a:ext>
                </a:extLst>
              </a:tr>
              <a:tr h="516145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</a:rPr>
                        <a:t>76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88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</a:rPr>
                        <a:t>0.0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Branch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4044563"/>
                  </a:ext>
                </a:extLst>
              </a:tr>
              <a:tr h="563538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</a:rPr>
                        <a:t>76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88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</a:rPr>
                        <a:t>0.0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</a:rPr>
                        <a:t>ATM Convenience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6562985"/>
                  </a:ext>
                </a:extLst>
              </a:tr>
            </a:tbl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BC33A4C3-8575-4C36-55A0-6A2FA2E4135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6449838"/>
              </p:ext>
            </p:extLst>
          </p:nvPr>
        </p:nvGraphicFramePr>
        <p:xfrm>
          <a:off x="4894406" y="1857207"/>
          <a:ext cx="2922182" cy="27750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4767E74-1190-8B32-943F-554A5C0AD308}"/>
              </a:ext>
            </a:extLst>
          </p:cNvPr>
          <p:cNvCxnSpPr>
            <a:cxnSpLocks/>
          </p:cNvCxnSpPr>
          <p:nvPr/>
        </p:nvCxnSpPr>
        <p:spPr>
          <a:xfrm>
            <a:off x="4820064" y="3364967"/>
            <a:ext cx="371475" cy="0"/>
          </a:xfrm>
          <a:prstGeom prst="straightConnector1">
            <a:avLst/>
          </a:prstGeom>
          <a:ln>
            <a:solidFill>
              <a:srgbClr val="4D4D4D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FECD215-A8FE-3839-165E-CDCF85793EAF}"/>
              </a:ext>
            </a:extLst>
          </p:cNvPr>
          <p:cNvCxnSpPr>
            <a:cxnSpLocks/>
          </p:cNvCxnSpPr>
          <p:nvPr/>
        </p:nvCxnSpPr>
        <p:spPr>
          <a:xfrm>
            <a:off x="7739432" y="3364967"/>
            <a:ext cx="371475" cy="0"/>
          </a:xfrm>
          <a:prstGeom prst="straightConnector1">
            <a:avLst/>
          </a:prstGeom>
          <a:ln>
            <a:solidFill>
              <a:srgbClr val="4D4D4D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7A0EBA3-095D-F081-9223-F350AEA5CF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0377232"/>
              </p:ext>
            </p:extLst>
          </p:nvPr>
        </p:nvGraphicFramePr>
        <p:xfrm>
          <a:off x="8279027" y="2272370"/>
          <a:ext cx="3651532" cy="149389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489682">
                  <a:extLst>
                    <a:ext uri="{9D8B030D-6E8A-4147-A177-3AD203B41FA5}">
                      <a16:colId xmlns:a16="http://schemas.microsoft.com/office/drawing/2014/main" val="2902678691"/>
                    </a:ext>
                  </a:extLst>
                </a:gridCol>
                <a:gridCol w="580925">
                  <a:extLst>
                    <a:ext uri="{9D8B030D-6E8A-4147-A177-3AD203B41FA5}">
                      <a16:colId xmlns:a16="http://schemas.microsoft.com/office/drawing/2014/main" val="2736637542"/>
                    </a:ext>
                  </a:extLst>
                </a:gridCol>
                <a:gridCol w="580925">
                  <a:extLst>
                    <a:ext uri="{9D8B030D-6E8A-4147-A177-3AD203B41FA5}">
                      <a16:colId xmlns:a16="http://schemas.microsoft.com/office/drawing/2014/main" val="832945661"/>
                    </a:ext>
                  </a:extLst>
                </a:gridCol>
              </a:tblGrid>
              <a:tr h="746947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Likelihood to Recommend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</a:rPr>
                        <a:t>4.2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542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</a:rPr>
                        <a:t>77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88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4156251"/>
                  </a:ext>
                </a:extLst>
              </a:tr>
              <a:tr h="746947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</a:rPr>
                        <a:t>Likelihood to Choose Again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</a:rPr>
                        <a:t>3.6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8542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1800" b="0" dirty="0">
                          <a:solidFill>
                            <a:schemeClr val="bg1"/>
                          </a:solidFill>
                        </a:rPr>
                        <a:t>75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88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3742245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308AD30A-730F-D0F9-A4AA-C15AD5CB8768}"/>
              </a:ext>
            </a:extLst>
          </p:cNvPr>
          <p:cNvSpPr txBox="1"/>
          <p:nvPr/>
        </p:nvSpPr>
        <p:spPr>
          <a:xfrm>
            <a:off x="8121384" y="1807055"/>
            <a:ext cx="4023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Arial" panose="020B0604020202020204" pitchFamily="34" charset="0"/>
              </a:rPr>
              <a:t>Future Behaviors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70A7202-0A25-3C43-2B56-28BC99476408}"/>
              </a:ext>
            </a:extLst>
          </p:cNvPr>
          <p:cNvGrpSpPr/>
          <p:nvPr/>
        </p:nvGrpSpPr>
        <p:grpSpPr>
          <a:xfrm>
            <a:off x="4820064" y="4926514"/>
            <a:ext cx="6275229" cy="891973"/>
            <a:chOff x="4758661" y="4902022"/>
            <a:chExt cx="5214818" cy="891973"/>
          </a:xfrm>
        </p:grpSpPr>
        <p:sp>
          <p:nvSpPr>
            <p:cNvPr id="13" name="Rectangle 2">
              <a:extLst>
                <a:ext uri="{FF2B5EF4-FFF2-40B4-BE49-F238E27FC236}">
                  <a16:creationId xmlns:a16="http://schemas.microsoft.com/office/drawing/2014/main" id="{7A56AC6B-D8AE-29AE-F666-2FEEF3B761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11315" y="4907755"/>
              <a:ext cx="3227277" cy="4014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rial Nova Light"/>
                  <a:ea typeface="+mn-ea"/>
                  <a:cs typeface="Calibri" pitchFamily="34" charset="0"/>
                </a:rPr>
                <a:t>Scores represent your performance as rated by employees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 Nova Light"/>
                <a:ea typeface="ＭＳ Ｐゴシック" pitchFamily="8" charset="-128"/>
                <a:cs typeface="Calibri" pitchFamily="34" charset="0"/>
              </a:endParaRPr>
            </a:p>
          </p:txBody>
        </p:sp>
        <p:sp>
          <p:nvSpPr>
            <p:cNvPr id="14" name="Rectangle 2">
              <a:extLst>
                <a:ext uri="{FF2B5EF4-FFF2-40B4-BE49-F238E27FC236}">
                  <a16:creationId xmlns:a16="http://schemas.microsoft.com/office/drawing/2014/main" id="{0B66EDC8-70BC-A8A6-4CA3-04785B8CAC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11315" y="5365391"/>
              <a:ext cx="4862164" cy="4254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3F3F3F"/>
                  </a:solidFill>
                  <a:effectLst/>
                  <a:uLnTx/>
                  <a:uFillTx/>
                  <a:latin typeface="Arial Nova Light"/>
                  <a:ea typeface="+mn-ea"/>
                  <a:cs typeface="Calibri" pitchFamily="34" charset="0"/>
                </a:rPr>
                <a:t>Impacts show you which driver has the most/least leverage – where improvements matter most/least to your members</a:t>
              </a:r>
              <a:endPara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 Nova Light"/>
                <a:ea typeface="ＭＳ Ｐゴシック" pitchFamily="8" charset="-128"/>
                <a:cs typeface="Calibri" pitchFamily="34" charset="0"/>
              </a:endParaRPr>
            </a:p>
          </p:txBody>
        </p:sp>
        <p:sp>
          <p:nvSpPr>
            <p:cNvPr id="16" name="Rounded Rectangle 264">
              <a:extLst>
                <a:ext uri="{FF2B5EF4-FFF2-40B4-BE49-F238E27FC236}">
                  <a16:creationId xmlns:a16="http://schemas.microsoft.com/office/drawing/2014/main" id="{DA767FB1-34FA-BAE1-4486-4CF8BB470921}"/>
                </a:ext>
              </a:extLst>
            </p:cNvPr>
            <p:cNvSpPr/>
            <p:nvPr/>
          </p:nvSpPr>
          <p:spPr>
            <a:xfrm>
              <a:off x="4758661" y="4902022"/>
              <a:ext cx="358425" cy="381000"/>
            </a:xfrm>
            <a:prstGeom prst="roundRect">
              <a:avLst>
                <a:gd name="adj" fmla="val 0"/>
              </a:avLst>
            </a:prstGeom>
            <a:solidFill>
              <a:srgbClr val="2688CD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 Nova Light"/>
                <a:ea typeface="ＭＳ Ｐゴシック" pitchFamily="8" charset="-128"/>
                <a:cs typeface="Calibri" pitchFamily="34" charset="0"/>
              </a:endParaRPr>
            </a:p>
          </p:txBody>
        </p:sp>
        <p:sp>
          <p:nvSpPr>
            <p:cNvPr id="17" name="Rounded Rectangle 265">
              <a:extLst>
                <a:ext uri="{FF2B5EF4-FFF2-40B4-BE49-F238E27FC236}">
                  <a16:creationId xmlns:a16="http://schemas.microsoft.com/office/drawing/2014/main" id="{A648823C-345C-73FC-A46D-73F4F0E26E81}"/>
                </a:ext>
              </a:extLst>
            </p:cNvPr>
            <p:cNvSpPr/>
            <p:nvPr/>
          </p:nvSpPr>
          <p:spPr>
            <a:xfrm>
              <a:off x="4758661" y="5412995"/>
              <a:ext cx="358425" cy="381000"/>
            </a:xfrm>
            <a:prstGeom prst="roundRect">
              <a:avLst>
                <a:gd name="adj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 Nova Light"/>
                <a:ea typeface="ＭＳ Ｐゴシック" pitchFamily="8" charset="-128"/>
                <a:cs typeface="Calibri" pitchFamily="34" charset="0"/>
              </a:endParaRPr>
            </a:p>
          </p:txBody>
        </p:sp>
      </p:grpSp>
      <p:sp>
        <p:nvSpPr>
          <p:cNvPr id="20" name="TextBox 1">
            <a:extLst>
              <a:ext uri="{FF2B5EF4-FFF2-40B4-BE49-F238E27FC236}">
                <a16:creationId xmlns:a16="http://schemas.microsoft.com/office/drawing/2014/main" id="{C0E235DB-8D54-0C67-94F6-EF20F313BF85}"/>
              </a:ext>
            </a:extLst>
          </p:cNvPr>
          <p:cNvSpPr txBox="1"/>
          <p:nvPr/>
        </p:nvSpPr>
        <p:spPr>
          <a:xfrm>
            <a:off x="5265056" y="2984887"/>
            <a:ext cx="2300434" cy="555639"/>
          </a:xfrm>
          <a:prstGeom prst="rect">
            <a:avLst/>
          </a:prstGeom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ova Light" panose="020B0304020202020204" pitchFamily="34" charset="0"/>
                <a:ea typeface="+mn-ea"/>
                <a:cs typeface="Arial" panose="020B0604020202020204" pitchFamily="34" charset="0"/>
              </a:rPr>
              <a:t>76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Nova Light" panose="020B03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19D324C-3647-7F40-355C-95DA2C7816C4}"/>
              </a:ext>
            </a:extLst>
          </p:cNvPr>
          <p:cNvSpPr/>
          <p:nvPr/>
        </p:nvSpPr>
        <p:spPr>
          <a:xfrm>
            <a:off x="5263217" y="3476168"/>
            <a:ext cx="23041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 Nova Light" panose="020B0304020202020204" pitchFamily="34" charset="0"/>
                <a:ea typeface="+mn-ea"/>
                <a:cs typeface="Arial" panose="020B0604020202020204" pitchFamily="34" charset="0"/>
              </a:rPr>
              <a:t>Overall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ova Light" panose="020B0304020202020204" pitchFamily="34" charset="0"/>
                <a:ea typeface="+mn-ea"/>
                <a:cs typeface="Arial" panose="020B0604020202020204" pitchFamily="34" charset="0"/>
              </a:rPr>
              <a:t>Satisfaction: 78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ova Light" panose="020B0304020202020204" pitchFamily="34" charset="0"/>
                <a:ea typeface="+mn-ea"/>
                <a:cs typeface="Arial" panose="020B0604020202020204" pitchFamily="34" charset="0"/>
              </a:rPr>
              <a:t>Compared to Expectations: 75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ova Light" panose="020B0304020202020204" pitchFamily="34" charset="0"/>
                <a:ea typeface="+mn-ea"/>
                <a:cs typeface="Arial" panose="020B0604020202020204" pitchFamily="34" charset="0"/>
              </a:rPr>
              <a:t>Compared to Ideal: 74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 Nova Light" panose="020B03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D1E8F9C-DC05-9F37-40A2-FB9C4C0B462A}"/>
              </a:ext>
            </a:extLst>
          </p:cNvPr>
          <p:cNvSpPr/>
          <p:nvPr/>
        </p:nvSpPr>
        <p:spPr>
          <a:xfrm>
            <a:off x="3044291" y="233326"/>
            <a:ext cx="6103418" cy="669351"/>
          </a:xfrm>
          <a:prstGeom prst="rect">
            <a:avLst/>
          </a:prstGeom>
          <a:solidFill>
            <a:srgbClr val="2688CD"/>
          </a:solidFill>
          <a:ln>
            <a:noFill/>
          </a:ln>
          <a:effectLst>
            <a:outerShdw blurRad="50800" dist="38100" dir="5400000" sx="101000" sy="101000" algn="t" rotWithShape="0">
              <a:prstClr val="black">
                <a:alpha val="6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Ages 26-41 Satisfaction Model</a:t>
            </a:r>
          </a:p>
        </p:txBody>
      </p:sp>
      <p:sp>
        <p:nvSpPr>
          <p:cNvPr id="10" name="Right Bracket 9">
            <a:extLst>
              <a:ext uri="{FF2B5EF4-FFF2-40B4-BE49-F238E27FC236}">
                <a16:creationId xmlns:a16="http://schemas.microsoft.com/office/drawing/2014/main" id="{B7160CEF-8FE3-95D2-E79F-6D5DBBE47287}"/>
              </a:ext>
            </a:extLst>
          </p:cNvPr>
          <p:cNvSpPr/>
          <p:nvPr/>
        </p:nvSpPr>
        <p:spPr>
          <a:xfrm>
            <a:off x="4676920" y="1212525"/>
            <a:ext cx="45719" cy="4602817"/>
          </a:xfrm>
          <a:prstGeom prst="rightBracke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rial Nova Light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C670C3-7F41-4EE9-56C8-4B8EC08C8B0E}"/>
              </a:ext>
            </a:extLst>
          </p:cNvPr>
          <p:cNvSpPr txBox="1"/>
          <p:nvPr/>
        </p:nvSpPr>
        <p:spPr>
          <a:xfrm>
            <a:off x="1032611" y="973379"/>
            <a:ext cx="4023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 Nova" panose="020B0504020202020204" pitchFamily="34" charset="0"/>
                <a:ea typeface="+mn-ea"/>
                <a:cs typeface="Arial" panose="020B0604020202020204" pitchFamily="34" charset="0"/>
              </a:rPr>
              <a:t>Satisfaction Drivers</a:t>
            </a:r>
          </a:p>
        </p:txBody>
      </p:sp>
    </p:spTree>
    <p:extLst>
      <p:ext uri="{BB962C8B-B14F-4D97-AF65-F5344CB8AC3E}">
        <p14:creationId xmlns:p14="http://schemas.microsoft.com/office/powerpoint/2010/main" val="19701175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698" y="3315935"/>
            <a:ext cx="10444604" cy="960120"/>
          </a:xfrm>
        </p:spPr>
        <p:txBody>
          <a:bodyPr>
            <a:normAutofit/>
          </a:bodyPr>
          <a:lstStyle/>
          <a:p>
            <a:r>
              <a:rPr lang="en-US" dirty="0"/>
              <a:t>Key Drivers for Improvement</a:t>
            </a:r>
          </a:p>
        </p:txBody>
      </p:sp>
    </p:spTree>
    <p:extLst>
      <p:ext uri="{BB962C8B-B14F-4D97-AF65-F5344CB8AC3E}">
        <p14:creationId xmlns:p14="http://schemas.microsoft.com/office/powerpoint/2010/main" val="12700656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E2469-9210-7F8B-FB36-461DA0AAB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75" y="50931"/>
            <a:ext cx="7639463" cy="853304"/>
          </a:xfrm>
        </p:spPr>
        <p:txBody>
          <a:bodyPr>
            <a:noAutofit/>
          </a:bodyPr>
          <a:lstStyle/>
          <a:p>
            <a:r>
              <a:rPr lang="en-US" sz="5400" dirty="0">
                <a:solidFill>
                  <a:schemeClr val="tx1"/>
                </a:solidFill>
                <a:latin typeface="+mn-lt"/>
              </a:rPr>
              <a:t>Percentage of Complaints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BDC590-03C6-6160-D6B4-F8BC31CFFAEC}"/>
              </a:ext>
            </a:extLst>
          </p:cNvPr>
          <p:cNvSpPr txBox="1">
            <a:spLocks/>
          </p:cNvSpPr>
          <p:nvPr/>
        </p:nvSpPr>
        <p:spPr>
          <a:xfrm>
            <a:off x="547359" y="1033188"/>
            <a:ext cx="9475872" cy="129860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/>
              <a:buChar char="•"/>
              <a:defRPr sz="4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/>
              <a:buChar char="–"/>
              <a:defRPr sz="4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/>
              <a:buChar char="•"/>
              <a:defRPr sz="4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/>
              <a:buChar char="–"/>
              <a:defRPr sz="3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/>
              <a:buChar char="»"/>
              <a:defRPr sz="3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/>
              <a:t>Complaints have a HUGE impact on satisfaction</a:t>
            </a:r>
          </a:p>
          <a:p>
            <a:pPr lvl="1"/>
            <a:r>
              <a:rPr lang="en-US" sz="3200" dirty="0"/>
              <a:t>Credit Unions traditionally have fewer complaints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1687F7F0-1B28-4809-B377-AAC1139923A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5446220"/>
              </p:ext>
            </p:extLst>
          </p:nvPr>
        </p:nvGraphicFramePr>
        <p:xfrm>
          <a:off x="1222414" y="2460743"/>
          <a:ext cx="9747172" cy="3765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325123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CAFD251C-0E88-4149-8F9A-A82ECBB592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72691516"/>
              </p:ext>
            </p:extLst>
          </p:nvPr>
        </p:nvGraphicFramePr>
        <p:xfrm>
          <a:off x="-179197" y="803042"/>
          <a:ext cx="4934407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51DE788-40B8-4EBE-A536-7FB2C2B6B20B}"/>
              </a:ext>
            </a:extLst>
          </p:cNvPr>
          <p:cNvSpPr txBox="1"/>
          <p:nvPr/>
        </p:nvSpPr>
        <p:spPr>
          <a:xfrm>
            <a:off x="1512277" y="1626389"/>
            <a:ext cx="1640189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 Nova Light"/>
                <a:ea typeface="+mn-ea"/>
                <a:cs typeface="+mn-cs"/>
              </a:rPr>
              <a:t>10%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4FE2FC66-73FC-4B6D-B384-A8CC4418CE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1927314"/>
              </p:ext>
            </p:extLst>
          </p:nvPr>
        </p:nvGraphicFramePr>
        <p:xfrm>
          <a:off x="6600232" y="2739560"/>
          <a:ext cx="5412248" cy="3095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2C9B67EB-BE52-48AC-8873-391F978E3E3A}"/>
              </a:ext>
            </a:extLst>
          </p:cNvPr>
          <p:cNvSpPr txBox="1"/>
          <p:nvPr/>
        </p:nvSpPr>
        <p:spPr>
          <a:xfrm>
            <a:off x="8347308" y="3695872"/>
            <a:ext cx="1736595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 Nova Light"/>
                <a:ea typeface="+mn-ea"/>
                <a:cs typeface="+mn-cs"/>
              </a:rPr>
              <a:t>46%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8F2809-AA26-4A9C-8138-3A48CD5EEBB3}"/>
              </a:ext>
            </a:extLst>
          </p:cNvPr>
          <p:cNvSpPr txBox="1"/>
          <p:nvPr/>
        </p:nvSpPr>
        <p:spPr>
          <a:xfrm>
            <a:off x="179520" y="3789889"/>
            <a:ext cx="5072418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 Nova Light" panose="020B0304020202020204" pitchFamily="34" charset="0"/>
                <a:cs typeface="Arial" panose="020B0604020202020204" pitchFamily="34" charset="0"/>
              </a:rPr>
              <a:t>Customers with a problem= 65 MSI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 Nova Light" panose="020B0304020202020204" pitchFamily="34" charset="0"/>
                <a:cs typeface="Arial" panose="020B0604020202020204" pitchFamily="34" charset="0"/>
              </a:rPr>
              <a:t>Customer with no problem =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5546D"/>
                </a:solidFill>
                <a:effectLst/>
                <a:highlight>
                  <a:srgbClr val="F8CBDB"/>
                </a:highlight>
                <a:uLnTx/>
                <a:uFillTx/>
                <a:latin typeface="Arial Nova Light" panose="020B0304020202020204" pitchFamily="34" charset="0"/>
                <a:cs typeface="Arial" panose="020B0604020202020204" pitchFamily="34" charset="0"/>
              </a:rPr>
              <a:t>82 MSI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highlight>
                <a:srgbClr val="F8CBDB"/>
              </a:highlight>
              <a:uLnTx/>
              <a:uFillTx/>
              <a:latin typeface="Arial Nova Light" panose="020B03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F93CCB4-C785-4228-9272-C4EAF393CDEA}"/>
              </a:ext>
            </a:extLst>
          </p:cNvPr>
          <p:cNvSpPr txBox="1"/>
          <p:nvPr/>
        </p:nvSpPr>
        <p:spPr>
          <a:xfrm>
            <a:off x="5530836" y="5885605"/>
            <a:ext cx="618673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 Nova Light"/>
                <a:ea typeface="+mn-ea"/>
                <a:cs typeface="+mn-cs"/>
              </a:rPr>
              <a:t>Customers with resolved problem =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highlight>
                  <a:srgbClr val="F8CBDB"/>
                </a:highlight>
                <a:uLnTx/>
                <a:uFillTx/>
                <a:latin typeface="Arial Nova Light"/>
                <a:ea typeface="+mn-ea"/>
                <a:cs typeface="+mn-cs"/>
              </a:rPr>
              <a:t>79 MSI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Arial Nova Light"/>
                <a:ea typeface="+mn-ea"/>
                <a:cs typeface="+mn-cs"/>
              </a:rPr>
              <a:t>Customers with unresolved problem= 50 MSI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Arial Nova" panose="020B0504020202020204" pitchFamily="34" charset="0"/>
              <a:ea typeface="+mn-ea"/>
              <a:cs typeface="+mn-cs"/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8F019588-2EF7-A28C-F48B-6633D45003A8}"/>
              </a:ext>
            </a:extLst>
          </p:cNvPr>
          <p:cNvSpPr txBox="1">
            <a:spLocks/>
          </p:cNvSpPr>
          <p:nvPr/>
        </p:nvSpPr>
        <p:spPr>
          <a:xfrm>
            <a:off x="460040" y="952666"/>
            <a:ext cx="10411288" cy="224492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/>
              <a:buChar char="•"/>
              <a:defRPr sz="4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/>
              <a:buChar char="–"/>
              <a:defRPr sz="4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/>
              <a:buChar char="•"/>
              <a:defRPr sz="4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/>
              <a:buChar char="–"/>
              <a:defRPr sz="3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/>
              <a:buChar char="»"/>
              <a:defRPr sz="3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600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AFC63748-EF58-F27F-A349-23304F8A6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0756" y="115260"/>
            <a:ext cx="6514966" cy="700724"/>
          </a:xfrm>
        </p:spPr>
        <p:txBody>
          <a:bodyPr>
            <a:noAutofit/>
          </a:bodyPr>
          <a:lstStyle/>
          <a:p>
            <a:r>
              <a:rPr lang="en-US" sz="5400" dirty="0">
                <a:solidFill>
                  <a:schemeClr val="tx1"/>
                </a:solidFill>
                <a:latin typeface="+mn-lt"/>
              </a:rPr>
              <a:t>Complaint Resolution</a:t>
            </a:r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C0F16E63-60B9-5640-F6C9-B795A5F41E25}"/>
              </a:ext>
            </a:extLst>
          </p:cNvPr>
          <p:cNvSpPr/>
          <p:nvPr/>
        </p:nvSpPr>
        <p:spPr>
          <a:xfrm rot="868222">
            <a:off x="3923845" y="1761414"/>
            <a:ext cx="4013070" cy="2108765"/>
          </a:xfrm>
          <a:prstGeom prst="rightArrow">
            <a:avLst/>
          </a:prstGeom>
          <a:gradFill>
            <a:gsLst>
              <a:gs pos="3000">
                <a:srgbClr val="2688CD"/>
              </a:gs>
              <a:gs pos="68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Resolution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9781C2C3-68E0-63C8-1FA1-C8A059D05800}"/>
              </a:ext>
            </a:extLst>
          </p:cNvPr>
          <p:cNvCxnSpPr>
            <a:cxnSpLocks/>
          </p:cNvCxnSpPr>
          <p:nvPr/>
        </p:nvCxnSpPr>
        <p:spPr>
          <a:xfrm flipH="1" flipV="1">
            <a:off x="4579082" y="4640374"/>
            <a:ext cx="1222004" cy="124523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2835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9" grpId="0"/>
      <p:bldP spid="12" grpId="0"/>
      <p:bldP spid="2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E0D3C-1BF5-B373-814C-858125451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760" y="188048"/>
            <a:ext cx="4723656" cy="853304"/>
          </a:xfrm>
        </p:spPr>
        <p:txBody>
          <a:bodyPr/>
          <a:lstStyle/>
          <a:p>
            <a:r>
              <a:rPr lang="en-US" dirty="0"/>
              <a:t>New for 2024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5D4E0F-9179-38F7-F483-26C77B4A3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552" y="1022059"/>
            <a:ext cx="7643322" cy="1309265"/>
          </a:xfrm>
        </p:spPr>
        <p:txBody>
          <a:bodyPr>
            <a:normAutofit/>
          </a:bodyPr>
          <a:lstStyle/>
          <a:p>
            <a:r>
              <a:rPr lang="en-US" sz="3600" dirty="0"/>
              <a:t>Interest in financial well-being correlates to satisfaction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27AFB9AF-8FB5-7393-396E-D5BD8F27DF9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5731390"/>
              </p:ext>
            </p:extLst>
          </p:nvPr>
        </p:nvGraphicFramePr>
        <p:xfrm>
          <a:off x="1340731" y="2434557"/>
          <a:ext cx="10037223" cy="4184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Explosion: 8 Points 4">
            <a:extLst>
              <a:ext uri="{FF2B5EF4-FFF2-40B4-BE49-F238E27FC236}">
                <a16:creationId xmlns:a16="http://schemas.microsoft.com/office/drawing/2014/main" id="{73224128-1F02-F1F3-158C-0C3960A73325}"/>
              </a:ext>
            </a:extLst>
          </p:cNvPr>
          <p:cNvSpPr/>
          <p:nvPr/>
        </p:nvSpPr>
        <p:spPr>
          <a:xfrm>
            <a:off x="7945873" y="0"/>
            <a:ext cx="4246127" cy="3059541"/>
          </a:xfrm>
          <a:prstGeom prst="irregularSeal1">
            <a:avLst/>
          </a:prstGeom>
          <a:pattFill prst="pct10">
            <a:fgClr>
              <a:schemeClr val="accent1"/>
            </a:fgClr>
            <a:bgClr>
              <a:schemeClr val="bg1">
                <a:lumMod val="95000"/>
              </a:schemeClr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New Improved Metric!!!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6410C49-41DA-2A92-C05E-7B2DEE380F44}"/>
              </a:ext>
            </a:extLst>
          </p:cNvPr>
          <p:cNvCxnSpPr>
            <a:cxnSpLocks/>
          </p:cNvCxnSpPr>
          <p:nvPr/>
        </p:nvCxnSpPr>
        <p:spPr>
          <a:xfrm>
            <a:off x="3031435" y="3269975"/>
            <a:ext cx="7225748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62727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E0D3C-1BF5-B373-814C-858125451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Next?</a:t>
            </a:r>
          </a:p>
        </p:txBody>
      </p:sp>
      <p:pic>
        <p:nvPicPr>
          <p:cNvPr id="6" name="Picture 5" descr="A close-up of a smiling child&#10;&#10;Description automatically generated">
            <a:extLst>
              <a:ext uri="{FF2B5EF4-FFF2-40B4-BE49-F238E27FC236}">
                <a16:creationId xmlns:a16="http://schemas.microsoft.com/office/drawing/2014/main" id="{ACE1C98D-D4A6-2D9D-7FF8-24520B75C1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751" y="1772233"/>
            <a:ext cx="4220307" cy="5170827"/>
          </a:xfrm>
          <a:prstGeom prst="rect">
            <a:avLst/>
          </a:prstGeom>
        </p:spPr>
      </p:pic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A21F1FAC-F321-C81D-CD57-A2FC359FD422}"/>
              </a:ext>
            </a:extLst>
          </p:cNvPr>
          <p:cNvSpPr/>
          <p:nvPr/>
        </p:nvSpPr>
        <p:spPr>
          <a:xfrm>
            <a:off x="4258015" y="705135"/>
            <a:ext cx="7708828" cy="2401343"/>
          </a:xfrm>
          <a:prstGeom prst="wedgeEllipseCallout">
            <a:avLst>
              <a:gd name="adj1" fmla="val -47189"/>
              <a:gd name="adj2" fmla="val 87935"/>
            </a:avLst>
          </a:prstGeom>
          <a:gradFill>
            <a:gsLst>
              <a:gs pos="25000">
                <a:srgbClr val="248CCB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“These things will make me happy”</a:t>
            </a:r>
          </a:p>
        </p:txBody>
      </p:sp>
    </p:spTree>
    <p:extLst>
      <p:ext uri="{BB962C8B-B14F-4D97-AF65-F5344CB8AC3E}">
        <p14:creationId xmlns:p14="http://schemas.microsoft.com/office/powerpoint/2010/main" val="1879181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6"/>
          <p:cNvSpPr>
            <a:spLocks noGrp="1"/>
          </p:cNvSpPr>
          <p:nvPr>
            <p:ph type="title"/>
          </p:nvPr>
        </p:nvSpPr>
        <p:spPr>
          <a:xfrm>
            <a:off x="211760" y="188048"/>
            <a:ext cx="8287472" cy="853304"/>
          </a:xfrm>
        </p:spPr>
        <p:txBody>
          <a:bodyPr/>
          <a:lstStyle/>
          <a:p>
            <a:r>
              <a:rPr lang="en-US" dirty="0"/>
              <a:t>Will I learn anything useful?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211759" y="1362975"/>
            <a:ext cx="10972056" cy="3654502"/>
          </a:xfrm>
        </p:spPr>
        <p:txBody>
          <a:bodyPr/>
          <a:lstStyle/>
          <a:p>
            <a:pPr lvl="1"/>
            <a:r>
              <a:rPr lang="en-US" dirty="0"/>
              <a:t>The importance of paying attention</a:t>
            </a:r>
          </a:p>
          <a:p>
            <a:pPr lvl="1"/>
            <a:r>
              <a:rPr lang="en-US" dirty="0"/>
              <a:t>How do credit unions compare to banks</a:t>
            </a:r>
          </a:p>
          <a:p>
            <a:pPr lvl="1"/>
            <a:r>
              <a:rPr lang="en-US" dirty="0"/>
              <a:t>Benefits of a satisfaction model vs random data</a:t>
            </a:r>
          </a:p>
          <a:p>
            <a:pPr lvl="1"/>
            <a:r>
              <a:rPr lang="en-US" dirty="0"/>
              <a:t>How to put a satisfaction model to work for you</a:t>
            </a:r>
          </a:p>
          <a:p>
            <a:pPr lvl="1"/>
            <a:r>
              <a:rPr lang="en-US" dirty="0"/>
              <a:t>Five things you can do right now</a:t>
            </a:r>
          </a:p>
        </p:txBody>
      </p:sp>
    </p:spTree>
    <p:extLst>
      <p:ext uri="{BB962C8B-B14F-4D97-AF65-F5344CB8AC3E}">
        <p14:creationId xmlns:p14="http://schemas.microsoft.com/office/powerpoint/2010/main" val="19008239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E0D3C-1BF5-B373-814C-858125451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Five Things to do Right Now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5D4E0F-9179-38F7-F483-26C77B4A3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1050" y="1421296"/>
            <a:ext cx="6491358" cy="4123719"/>
          </a:xfrm>
        </p:spPr>
        <p:txBody>
          <a:bodyPr/>
          <a:lstStyle/>
          <a:p>
            <a:r>
              <a:rPr lang="en-US" dirty="0"/>
              <a:t>Pay Attention</a:t>
            </a:r>
          </a:p>
          <a:p>
            <a:r>
              <a:rPr lang="en-US" dirty="0"/>
              <a:t>Monitor Complaints</a:t>
            </a:r>
          </a:p>
          <a:p>
            <a:r>
              <a:rPr lang="en-US" dirty="0"/>
              <a:t>Distribute Feedback</a:t>
            </a:r>
          </a:p>
          <a:p>
            <a:r>
              <a:rPr lang="en-US" dirty="0"/>
              <a:t>Align Channels</a:t>
            </a:r>
          </a:p>
          <a:p>
            <a:r>
              <a:rPr lang="en-US" dirty="0"/>
              <a:t>Financial Well-being</a:t>
            </a:r>
          </a:p>
        </p:txBody>
      </p:sp>
    </p:spTree>
    <p:extLst>
      <p:ext uri="{BB962C8B-B14F-4D97-AF65-F5344CB8AC3E}">
        <p14:creationId xmlns:p14="http://schemas.microsoft.com/office/powerpoint/2010/main" val="17634877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68E8C-4D02-54BB-6153-FBB389ADE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759" y="188048"/>
            <a:ext cx="10210435" cy="853304"/>
          </a:xfrm>
        </p:spPr>
        <p:txBody>
          <a:bodyPr/>
          <a:lstStyle/>
          <a:p>
            <a:r>
              <a:rPr lang="en-US" dirty="0"/>
              <a:t>Credit Unions vs Banks Retention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730642-CACB-8E67-0475-26ADDC79C4A1}"/>
              </a:ext>
            </a:extLst>
          </p:cNvPr>
          <p:cNvSpPr txBox="1">
            <a:spLocks/>
          </p:cNvSpPr>
          <p:nvPr/>
        </p:nvSpPr>
        <p:spPr>
          <a:xfrm>
            <a:off x="630338" y="1104077"/>
            <a:ext cx="10411288" cy="73644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/>
              <a:buChar char="•"/>
              <a:defRPr sz="4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/>
              <a:buChar char="–"/>
              <a:defRPr sz="4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/>
              <a:buChar char="•"/>
              <a:defRPr sz="4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/>
              <a:buChar char="–"/>
              <a:defRPr sz="3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/>
              <a:buChar char="»"/>
              <a:defRPr sz="3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/>
              <a:t>Follows a similar patter as satisfaction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A3152A72-FDAB-47BD-8FC2-5DE85C6DBF8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262819"/>
              </p:ext>
            </p:extLst>
          </p:nvPr>
        </p:nvGraphicFramePr>
        <p:xfrm>
          <a:off x="1061884" y="1903248"/>
          <a:ext cx="10068232" cy="43123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033448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ircle: Hollow 6">
            <a:extLst>
              <a:ext uri="{FF2B5EF4-FFF2-40B4-BE49-F238E27FC236}">
                <a16:creationId xmlns:a16="http://schemas.microsoft.com/office/drawing/2014/main" id="{9AEF2930-FFEA-C4BB-E5AE-F41F013BB92F}"/>
              </a:ext>
            </a:extLst>
          </p:cNvPr>
          <p:cNvSpPr/>
          <p:nvPr/>
        </p:nvSpPr>
        <p:spPr>
          <a:xfrm>
            <a:off x="4071888" y="2158057"/>
            <a:ext cx="2743200" cy="2743200"/>
          </a:xfrm>
          <a:prstGeom prst="donut">
            <a:avLst/>
          </a:prstGeom>
          <a:gradFill flip="none" rotWithShape="1">
            <a:gsLst>
              <a:gs pos="0">
                <a:schemeClr val="accent3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Circle: Hollow 8">
            <a:extLst>
              <a:ext uri="{FF2B5EF4-FFF2-40B4-BE49-F238E27FC236}">
                <a16:creationId xmlns:a16="http://schemas.microsoft.com/office/drawing/2014/main" id="{0F6D6696-5B8B-6187-75BA-A30F83BC69C9}"/>
              </a:ext>
            </a:extLst>
          </p:cNvPr>
          <p:cNvSpPr/>
          <p:nvPr/>
        </p:nvSpPr>
        <p:spPr>
          <a:xfrm>
            <a:off x="3728988" y="1815157"/>
            <a:ext cx="3429000" cy="3429000"/>
          </a:xfrm>
          <a:prstGeom prst="donut">
            <a:avLst>
              <a:gd name="adj" fmla="val 20311"/>
            </a:avLst>
          </a:prstGeom>
          <a:gradFill flip="none" rotWithShape="1">
            <a:gsLst>
              <a:gs pos="0">
                <a:schemeClr val="accent3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Circle: Hollow 9">
            <a:extLst>
              <a:ext uri="{FF2B5EF4-FFF2-40B4-BE49-F238E27FC236}">
                <a16:creationId xmlns:a16="http://schemas.microsoft.com/office/drawing/2014/main" id="{5EAC1F60-21F5-EED1-C0E2-71AE483FA67B}"/>
              </a:ext>
            </a:extLst>
          </p:cNvPr>
          <p:cNvSpPr/>
          <p:nvPr/>
        </p:nvSpPr>
        <p:spPr>
          <a:xfrm>
            <a:off x="3660408" y="1746577"/>
            <a:ext cx="3566160" cy="3566160"/>
          </a:xfrm>
          <a:prstGeom prst="donut">
            <a:avLst>
              <a:gd name="adj" fmla="val 13965"/>
            </a:avLst>
          </a:prstGeom>
          <a:gradFill flip="none" rotWithShape="1">
            <a:gsLst>
              <a:gs pos="0">
                <a:schemeClr val="accent3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Circle: Hollow 5">
            <a:extLst>
              <a:ext uri="{FF2B5EF4-FFF2-40B4-BE49-F238E27FC236}">
                <a16:creationId xmlns:a16="http://schemas.microsoft.com/office/drawing/2014/main" id="{6E7BA96D-7DF4-8F79-AD66-6C5A962E2CBA}"/>
              </a:ext>
            </a:extLst>
          </p:cNvPr>
          <p:cNvSpPr/>
          <p:nvPr/>
        </p:nvSpPr>
        <p:spPr>
          <a:xfrm>
            <a:off x="3157488" y="1243657"/>
            <a:ext cx="4572000" cy="4572000"/>
          </a:xfrm>
          <a:prstGeom prst="donut">
            <a:avLst>
              <a:gd name="adj" fmla="val 14440"/>
            </a:avLst>
          </a:prstGeom>
          <a:gradFill flip="none" rotWithShape="1">
            <a:gsLst>
              <a:gs pos="0">
                <a:schemeClr val="accent3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Circle: Hollow 10">
            <a:extLst>
              <a:ext uri="{FF2B5EF4-FFF2-40B4-BE49-F238E27FC236}">
                <a16:creationId xmlns:a16="http://schemas.microsoft.com/office/drawing/2014/main" id="{B5CB4056-CD83-442D-9B73-DC98EDB6B016}"/>
              </a:ext>
            </a:extLst>
          </p:cNvPr>
          <p:cNvSpPr/>
          <p:nvPr/>
        </p:nvSpPr>
        <p:spPr>
          <a:xfrm>
            <a:off x="2871738" y="928378"/>
            <a:ext cx="5143500" cy="5143500"/>
          </a:xfrm>
          <a:prstGeom prst="donut">
            <a:avLst>
              <a:gd name="adj" fmla="val 9935"/>
            </a:avLst>
          </a:prstGeom>
          <a:gradFill flip="none" rotWithShape="1">
            <a:gsLst>
              <a:gs pos="0">
                <a:schemeClr val="accent3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Circle: Hollow 11">
            <a:extLst>
              <a:ext uri="{FF2B5EF4-FFF2-40B4-BE49-F238E27FC236}">
                <a16:creationId xmlns:a16="http://schemas.microsoft.com/office/drawing/2014/main" id="{254953E0-B51A-1624-C9DF-D55FD1FD956A}"/>
              </a:ext>
            </a:extLst>
          </p:cNvPr>
          <p:cNvSpPr/>
          <p:nvPr/>
        </p:nvSpPr>
        <p:spPr>
          <a:xfrm>
            <a:off x="2443113" y="476212"/>
            <a:ext cx="6000750" cy="6000750"/>
          </a:xfrm>
          <a:prstGeom prst="donut">
            <a:avLst>
              <a:gd name="adj" fmla="val 7917"/>
            </a:avLst>
          </a:prstGeom>
          <a:gradFill flip="none" rotWithShape="1">
            <a:gsLst>
              <a:gs pos="0">
                <a:schemeClr val="accent3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977CD4-E384-9047-EDBF-10F3A83C424A}"/>
              </a:ext>
            </a:extLst>
          </p:cNvPr>
          <p:cNvSpPr/>
          <p:nvPr/>
        </p:nvSpPr>
        <p:spPr>
          <a:xfrm rot="21235105">
            <a:off x="2801244" y="3702329"/>
            <a:ext cx="5172611" cy="105600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80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Harlow Solid Italic" panose="04030604020F02020D02" pitchFamily="82" charset="0"/>
              </a:rPr>
              <a:t>That’s all Folks!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5CCF8DBA-EEDA-DFA3-2B29-A5F94D10DD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113" y="43234"/>
            <a:ext cx="4572000" cy="960120"/>
          </a:xfrm>
        </p:spPr>
        <p:txBody>
          <a:bodyPr>
            <a:normAutofit/>
          </a:bodyPr>
          <a:lstStyle/>
          <a:p>
            <a:r>
              <a:rPr lang="en-US" dirty="0"/>
              <a:t>Questions?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6649622-6AA5-3707-1571-E9FD72357A45}"/>
              </a:ext>
            </a:extLst>
          </p:cNvPr>
          <p:cNvSpPr txBox="1"/>
          <p:nvPr/>
        </p:nvSpPr>
        <p:spPr>
          <a:xfrm>
            <a:off x="8555741" y="1033624"/>
            <a:ext cx="34335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www.theacsi.org</a:t>
            </a:r>
            <a:endParaRPr lang="en-US" sz="2400" dirty="0"/>
          </a:p>
          <a:p>
            <a:pPr algn="r"/>
            <a:r>
              <a:rPr lang="en-US" sz="2400" dirty="0"/>
              <a:t>mgalauner@cfigroup.com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CA30AA1-4A72-B0B6-512D-62C631854C7F}"/>
              </a:ext>
            </a:extLst>
          </p:cNvPr>
          <p:cNvSpPr txBox="1"/>
          <p:nvPr/>
        </p:nvSpPr>
        <p:spPr>
          <a:xfrm>
            <a:off x="5982930" y="4901257"/>
            <a:ext cx="620907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400" dirty="0"/>
              <a:t>Mark Galauner</a:t>
            </a:r>
          </a:p>
          <a:p>
            <a:pPr algn="r"/>
            <a:r>
              <a:rPr lang="en-US" sz="2400" dirty="0"/>
              <a:t>Program Director</a:t>
            </a:r>
          </a:p>
          <a:p>
            <a:pPr algn="r"/>
            <a:r>
              <a:rPr lang="en-US" sz="2400" dirty="0"/>
              <a:t>American Customer Satisfaction Index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D02C5A0A-AFA1-E578-FC18-B983B955B76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87465" y="2251273"/>
            <a:ext cx="2884244" cy="2263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273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6"/>
          <p:cNvSpPr>
            <a:spLocks noGrp="1"/>
          </p:cNvSpPr>
          <p:nvPr>
            <p:ph type="title"/>
          </p:nvPr>
        </p:nvSpPr>
        <p:spPr>
          <a:xfrm>
            <a:off x="211760" y="188048"/>
            <a:ext cx="4454026" cy="853304"/>
          </a:xfrm>
        </p:spPr>
        <p:txBody>
          <a:bodyPr/>
          <a:lstStyle/>
          <a:p>
            <a:r>
              <a:rPr lang="en-US" dirty="0"/>
              <a:t>What I hear…..</a:t>
            </a:r>
          </a:p>
        </p:txBody>
      </p:sp>
      <p:pic>
        <p:nvPicPr>
          <p:cNvPr id="7" name="Picture 6" descr="A close-up of a crying baby&#10;&#10;Description automatically generated">
            <a:extLst>
              <a:ext uri="{FF2B5EF4-FFF2-40B4-BE49-F238E27FC236}">
                <a16:creationId xmlns:a16="http://schemas.microsoft.com/office/drawing/2014/main" id="{35B216D4-DA57-73B7-CF73-ED5E69993C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0112" y="1755627"/>
            <a:ext cx="5683477" cy="5102373"/>
          </a:xfrm>
          <a:prstGeom prst="rect">
            <a:avLst/>
          </a:prstGeom>
        </p:spPr>
      </p:pic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2B222594-4425-781E-C3AC-7E70A956D3CA}"/>
              </a:ext>
            </a:extLst>
          </p:cNvPr>
          <p:cNvSpPr/>
          <p:nvPr/>
        </p:nvSpPr>
        <p:spPr>
          <a:xfrm>
            <a:off x="4355356" y="513450"/>
            <a:ext cx="7708828" cy="1785256"/>
          </a:xfrm>
          <a:prstGeom prst="wedgeEllipseCallout">
            <a:avLst>
              <a:gd name="adj1" fmla="val -24444"/>
              <a:gd name="adj2" fmla="val 118452"/>
            </a:avLst>
          </a:prstGeom>
          <a:gradFill>
            <a:gsLst>
              <a:gs pos="25000">
                <a:srgbClr val="248CCB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“YOU GUYS ARE JUST LIKE A BANK”</a:t>
            </a:r>
          </a:p>
        </p:txBody>
      </p:sp>
    </p:spTree>
    <p:extLst>
      <p:ext uri="{BB962C8B-B14F-4D97-AF65-F5344CB8AC3E}">
        <p14:creationId xmlns:p14="http://schemas.microsoft.com/office/powerpoint/2010/main" val="2822218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FD621-D7EB-7361-CEB5-D546B542B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759" y="152399"/>
            <a:ext cx="10210435" cy="700111"/>
          </a:xfrm>
        </p:spPr>
        <p:txBody>
          <a:bodyPr/>
          <a:lstStyle/>
          <a:p>
            <a:r>
              <a:rPr lang="en-US" dirty="0"/>
              <a:t>Credit Unions vs Banks Satisfaction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F9D8C5-610A-736E-70F8-F136208FC7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209" y="1023004"/>
            <a:ext cx="9621806" cy="1145765"/>
          </a:xfrm>
        </p:spPr>
        <p:txBody>
          <a:bodyPr>
            <a:normAutofit lnSpcReduction="10000"/>
          </a:bodyPr>
          <a:lstStyle/>
          <a:p>
            <a:r>
              <a:rPr lang="en-US" sz="3600" dirty="0"/>
              <a:t>Banks have a slight advantage and scores are converging together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2575CA3D-26C2-42F2-A034-08CA30CD0F7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0270232"/>
              </p:ext>
            </p:extLst>
          </p:nvPr>
        </p:nvGraphicFramePr>
        <p:xfrm>
          <a:off x="1527679" y="2339263"/>
          <a:ext cx="9136642" cy="39891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4797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698" y="3339381"/>
            <a:ext cx="10444604" cy="960120"/>
          </a:xfrm>
        </p:spPr>
        <p:txBody>
          <a:bodyPr>
            <a:normAutofit fontScale="90000"/>
          </a:bodyPr>
          <a:lstStyle/>
          <a:p>
            <a:r>
              <a:rPr lang="en-US" dirty="0"/>
              <a:t>CREDIT UNION HISTORICAL STRENGTHS</a:t>
            </a:r>
          </a:p>
        </p:txBody>
      </p:sp>
    </p:spTree>
    <p:extLst>
      <p:ext uri="{BB962C8B-B14F-4D97-AF65-F5344CB8AC3E}">
        <p14:creationId xmlns:p14="http://schemas.microsoft.com/office/powerpoint/2010/main" val="3409714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90403-2A12-BF99-3932-CFA6FC7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759" y="130932"/>
            <a:ext cx="9602801" cy="853304"/>
          </a:xfrm>
        </p:spPr>
        <p:txBody>
          <a:bodyPr/>
          <a:lstStyle/>
          <a:p>
            <a:r>
              <a:rPr lang="en-US" dirty="0"/>
              <a:t>Customer Service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848337-27AE-0A13-8109-851723DB2452}"/>
              </a:ext>
            </a:extLst>
          </p:cNvPr>
          <p:cNvSpPr txBox="1">
            <a:spLocks/>
          </p:cNvSpPr>
          <p:nvPr/>
        </p:nvSpPr>
        <p:spPr>
          <a:xfrm>
            <a:off x="547358" y="993697"/>
            <a:ext cx="10837423" cy="647534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/>
              <a:buChar char="•"/>
              <a:defRPr sz="4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/>
              <a:buChar char="–"/>
              <a:defRPr sz="4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/>
              <a:buChar char="•"/>
              <a:defRPr sz="4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/>
              <a:buChar char="–"/>
              <a:defRPr sz="3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/>
              <a:buChar char="»"/>
              <a:defRPr sz="3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/>
              <a:t>The Credit Union advantage of the “personal touch” is eroding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2575CA3D-26C2-42F2-A034-08CA30CD0F7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5631216"/>
              </p:ext>
            </p:extLst>
          </p:nvPr>
        </p:nvGraphicFramePr>
        <p:xfrm>
          <a:off x="1527679" y="2132248"/>
          <a:ext cx="9136642" cy="39891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107634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F66A4-5855-4A43-314B-3F60D03BC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Speed of Transaction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C982FE9-2E02-0F26-F993-4AE79CD8A22D}"/>
              </a:ext>
            </a:extLst>
          </p:cNvPr>
          <p:cNvSpPr txBox="1">
            <a:spLocks/>
          </p:cNvSpPr>
          <p:nvPr/>
        </p:nvSpPr>
        <p:spPr>
          <a:xfrm>
            <a:off x="547359" y="993697"/>
            <a:ext cx="11170876" cy="129860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/>
              <a:buChar char="•"/>
              <a:defRPr sz="4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/>
              <a:buChar char="–"/>
              <a:defRPr sz="4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/>
              <a:buChar char="•"/>
              <a:defRPr sz="4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/>
              <a:buChar char="–"/>
              <a:defRPr sz="3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/>
              <a:buChar char="»"/>
              <a:defRPr sz="3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/>
              <a:t>Personal touch includes getting things done quickly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2575CA3D-26C2-42F2-A034-08CA30CD0F7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594858"/>
              </p:ext>
            </p:extLst>
          </p:nvPr>
        </p:nvGraphicFramePr>
        <p:xfrm>
          <a:off x="1527679" y="2292299"/>
          <a:ext cx="9136642" cy="39891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61571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698" y="3315935"/>
            <a:ext cx="10444604" cy="960120"/>
          </a:xfrm>
        </p:spPr>
        <p:txBody>
          <a:bodyPr>
            <a:normAutofit/>
          </a:bodyPr>
          <a:lstStyle/>
          <a:p>
            <a:r>
              <a:rPr lang="en-US" dirty="0"/>
              <a:t>BANK HISTORICAL STRENGTHS</a:t>
            </a:r>
          </a:p>
        </p:txBody>
      </p:sp>
    </p:spTree>
    <p:extLst>
      <p:ext uri="{BB962C8B-B14F-4D97-AF65-F5344CB8AC3E}">
        <p14:creationId xmlns:p14="http://schemas.microsoft.com/office/powerpoint/2010/main" val="31465826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90403-2A12-BF99-3932-CFA6FC7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759" y="188048"/>
            <a:ext cx="9602801" cy="853304"/>
          </a:xfrm>
        </p:spPr>
        <p:txBody>
          <a:bodyPr/>
          <a:lstStyle/>
          <a:p>
            <a:r>
              <a:rPr lang="en-US" dirty="0"/>
              <a:t>Branch Locations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F229ED-4CCE-9DD9-E784-30517CB1AE55}"/>
              </a:ext>
            </a:extLst>
          </p:cNvPr>
          <p:cNvSpPr txBox="1">
            <a:spLocks/>
          </p:cNvSpPr>
          <p:nvPr/>
        </p:nvSpPr>
        <p:spPr>
          <a:xfrm>
            <a:off x="547359" y="993697"/>
            <a:ext cx="10411288" cy="68287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/>
              <a:buChar char="•"/>
              <a:defRPr sz="4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/>
              <a:buChar char="–"/>
              <a:defRPr sz="4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/>
              <a:buChar char="•"/>
              <a:defRPr sz="4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/>
              <a:buChar char="–"/>
              <a:defRPr sz="3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/>
              <a:buChar char="»"/>
              <a:defRPr sz="3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/>
              <a:t>Credit Unions are catching up on branch location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2575CA3D-26C2-42F2-A034-08CA30CD0F7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5502857"/>
              </p:ext>
            </p:extLst>
          </p:nvPr>
        </p:nvGraphicFramePr>
        <p:xfrm>
          <a:off x="1527679" y="2096153"/>
          <a:ext cx="9136642" cy="39891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2004850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188">
      <a:dk1>
        <a:srgbClr val="000000"/>
      </a:dk1>
      <a:lt1>
        <a:srgbClr val="FFFFFF"/>
      </a:lt1>
      <a:dk2>
        <a:srgbClr val="ED008C"/>
      </a:dk2>
      <a:lt2>
        <a:srgbClr val="FFFFFF"/>
      </a:lt2>
      <a:accent1>
        <a:srgbClr val="ED008C"/>
      </a:accent1>
      <a:accent2>
        <a:srgbClr val="ED6626"/>
      </a:accent2>
      <a:accent3>
        <a:srgbClr val="1687C9"/>
      </a:accent3>
      <a:accent4>
        <a:srgbClr val="282962"/>
      </a:accent4>
      <a:accent5>
        <a:srgbClr val="92D050"/>
      </a:accent5>
      <a:accent6>
        <a:srgbClr val="636468"/>
      </a:accent6>
      <a:hlink>
        <a:srgbClr val="ED6626"/>
      </a:hlink>
      <a:folHlink>
        <a:srgbClr val="6364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f2dd81b9-7854-4513-8c51-10484ff0157b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C959135CDDCE14FB253E2DFDDE2224D" ma:contentTypeVersion="14" ma:contentTypeDescription="Create a new document." ma:contentTypeScope="" ma:versionID="ef6c89a22e4fc4c49e6a5a1805777278">
  <xsd:schema xmlns:xsd="http://www.w3.org/2001/XMLSchema" xmlns:xs="http://www.w3.org/2001/XMLSchema" xmlns:p="http://schemas.microsoft.com/office/2006/metadata/properties" xmlns:ns3="f2dd81b9-7854-4513-8c51-10484ff0157b" xmlns:ns4="46358e0e-1302-4d6d-98f2-b306d7d91cb4" targetNamespace="http://schemas.microsoft.com/office/2006/metadata/properties" ma:root="true" ma:fieldsID="b9927528bbe0af3df8aee6e6d1e587c9" ns3:_="" ns4:_="">
    <xsd:import namespace="f2dd81b9-7854-4513-8c51-10484ff0157b"/>
    <xsd:import namespace="46358e0e-1302-4d6d-98f2-b306d7d91cb4"/>
    <xsd:element name="properties">
      <xsd:complexType>
        <xsd:sequence>
          <xsd:element name="documentManagement">
            <xsd:complexType>
              <xsd:all>
                <xsd:element ref="ns3:_activity" minOccurs="0"/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ObjectDetectorVersions" minOccurs="0"/>
                <xsd:element ref="ns3:MediaServiceSearchProperties" minOccurs="0"/>
                <xsd:element ref="ns3:MediaServiceDateTaken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dd81b9-7854-4513-8c51-10484ff0157b" elementFormDefault="qualified">
    <xsd:import namespace="http://schemas.microsoft.com/office/2006/documentManagement/types"/>
    <xsd:import namespace="http://schemas.microsoft.com/office/infopath/2007/PartnerControls"/>
    <xsd:element name="_activity" ma:index="8" nillable="true" ma:displayName="_activity" ma:hidden="true" ma:internalName="_activity">
      <xsd:simpleType>
        <xsd:restriction base="dms:Note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ystemTags" ma:index="21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358e0e-1302-4d6d-98f2-b306d7d91cb4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45D299F-7AAB-4F18-8D42-E1D834856C0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4E09D8A-BC38-4E8E-89C2-D56920A03515}">
  <ds:schemaRefs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46358e0e-1302-4d6d-98f2-b306d7d91cb4"/>
    <ds:schemaRef ds:uri="http://schemas.openxmlformats.org/package/2006/metadata/core-properties"/>
    <ds:schemaRef ds:uri="f2dd81b9-7854-4513-8c51-10484ff0157b"/>
    <ds:schemaRef ds:uri="http://purl.org/dc/elements/1.1/"/>
    <ds:schemaRef ds:uri="http://purl.org/dc/terms/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C2B00E4-D658-47A5-BD49-2032203C45E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dd81b9-7854-4513-8c51-10484ff0157b"/>
    <ds:schemaRef ds:uri="46358e0e-1302-4d6d-98f2-b306d7d91c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28987</TotalTime>
  <Words>630</Words>
  <Application>Microsoft Office PowerPoint</Application>
  <PresentationFormat>Widescreen</PresentationFormat>
  <Paragraphs>196</Paragraphs>
  <Slides>22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Arial Nova</vt:lpstr>
      <vt:lpstr>Arial Nova Light</vt:lpstr>
      <vt:lpstr>Calibri</vt:lpstr>
      <vt:lpstr>Harlow Solid Italic</vt:lpstr>
      <vt:lpstr>1_Office Theme</vt:lpstr>
      <vt:lpstr>How to connect with your members…  so your members can connect with you</vt:lpstr>
      <vt:lpstr>Will I learn anything useful?</vt:lpstr>
      <vt:lpstr>What I hear…..</vt:lpstr>
      <vt:lpstr>Credit Unions vs Banks Satisfaction</vt:lpstr>
      <vt:lpstr>CREDIT UNION HISTORICAL STRENGTHS</vt:lpstr>
      <vt:lpstr>Customer Service</vt:lpstr>
      <vt:lpstr>Speed of Transaction</vt:lpstr>
      <vt:lpstr>BANK HISTORICAL STRENGTHS</vt:lpstr>
      <vt:lpstr>Branch Locations</vt:lpstr>
      <vt:lpstr>ATM Locations</vt:lpstr>
      <vt:lpstr>Credit Union Satisfaction Model</vt:lpstr>
      <vt:lpstr>PowerPoint Presentation</vt:lpstr>
      <vt:lpstr>PowerPoint Presentation</vt:lpstr>
      <vt:lpstr>PowerPoint Presentation</vt:lpstr>
      <vt:lpstr>Key Drivers for Improvement</vt:lpstr>
      <vt:lpstr>Percentage of Complaints</vt:lpstr>
      <vt:lpstr>Complaint Resolution</vt:lpstr>
      <vt:lpstr>New for 2024</vt:lpstr>
      <vt:lpstr>What Next?</vt:lpstr>
      <vt:lpstr>Five Things to do Right Now</vt:lpstr>
      <vt:lpstr>Credit Unions vs Banks Retention</vt:lpstr>
      <vt:lpstr>Questions?</vt:lpstr>
    </vt:vector>
  </TitlesOfParts>
  <Company>HCPro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 Mirabello</dc:creator>
  <cp:lastModifiedBy>Mark Galauner</cp:lastModifiedBy>
  <cp:revision>506</cp:revision>
  <cp:lastPrinted>2018-04-13T14:25:02Z</cp:lastPrinted>
  <dcterms:created xsi:type="dcterms:W3CDTF">2013-11-15T16:13:50Z</dcterms:created>
  <dcterms:modified xsi:type="dcterms:W3CDTF">2024-10-28T15:13:07Z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0x0101004C959135CDDCE14FB253E2DFDDE2224D</vt:lpwstr>
  </property>
</Properties>
</file>